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0"/>
  </p:notesMasterIdLst>
  <p:handoutMasterIdLst>
    <p:handoutMasterId r:id="rId91"/>
  </p:handoutMasterIdLst>
  <p:sldIdLst>
    <p:sldId id="256" r:id="rId2"/>
    <p:sldId id="939" r:id="rId3"/>
    <p:sldId id="967" r:id="rId4"/>
    <p:sldId id="968" r:id="rId5"/>
    <p:sldId id="969" r:id="rId6"/>
    <p:sldId id="970" r:id="rId7"/>
    <p:sldId id="971" r:id="rId8"/>
    <p:sldId id="975" r:id="rId9"/>
    <p:sldId id="850" r:id="rId10"/>
    <p:sldId id="886" r:id="rId11"/>
    <p:sldId id="887" r:id="rId12"/>
    <p:sldId id="888" r:id="rId13"/>
    <p:sldId id="889" r:id="rId14"/>
    <p:sldId id="934" r:id="rId15"/>
    <p:sldId id="891" r:id="rId16"/>
    <p:sldId id="890" r:id="rId17"/>
    <p:sldId id="976" r:id="rId18"/>
    <p:sldId id="977" r:id="rId19"/>
    <p:sldId id="935" r:id="rId20"/>
    <p:sldId id="936" r:id="rId21"/>
    <p:sldId id="793" r:id="rId22"/>
    <p:sldId id="892" r:id="rId23"/>
    <p:sldId id="893" r:id="rId24"/>
    <p:sldId id="894" r:id="rId25"/>
    <p:sldId id="895" r:id="rId26"/>
    <p:sldId id="896" r:id="rId27"/>
    <p:sldId id="897" r:id="rId28"/>
    <p:sldId id="973" r:id="rId29"/>
    <p:sldId id="974" r:id="rId30"/>
    <p:sldId id="901" r:id="rId31"/>
    <p:sldId id="902" r:id="rId32"/>
    <p:sldId id="903" r:id="rId33"/>
    <p:sldId id="898" r:id="rId34"/>
    <p:sldId id="899" r:id="rId35"/>
    <p:sldId id="900" r:id="rId36"/>
    <p:sldId id="927" r:id="rId37"/>
    <p:sldId id="905" r:id="rId38"/>
    <p:sldId id="906" r:id="rId39"/>
    <p:sldId id="907" r:id="rId40"/>
    <p:sldId id="908" r:id="rId41"/>
    <p:sldId id="909" r:id="rId42"/>
    <p:sldId id="910" r:id="rId43"/>
    <p:sldId id="911" r:id="rId44"/>
    <p:sldId id="912" r:id="rId45"/>
    <p:sldId id="913" r:id="rId46"/>
    <p:sldId id="932" r:id="rId47"/>
    <p:sldId id="914" r:id="rId48"/>
    <p:sldId id="915" r:id="rId49"/>
    <p:sldId id="917" r:id="rId50"/>
    <p:sldId id="916" r:id="rId51"/>
    <p:sldId id="918" r:id="rId52"/>
    <p:sldId id="925" r:id="rId53"/>
    <p:sldId id="920" r:id="rId54"/>
    <p:sldId id="921" r:id="rId55"/>
    <p:sldId id="928" r:id="rId56"/>
    <p:sldId id="922" r:id="rId57"/>
    <p:sldId id="926" r:id="rId58"/>
    <p:sldId id="923" r:id="rId59"/>
    <p:sldId id="924" r:id="rId60"/>
    <p:sldId id="972" r:id="rId61"/>
    <p:sldId id="940" r:id="rId62"/>
    <p:sldId id="941" r:id="rId63"/>
    <p:sldId id="942" r:id="rId64"/>
    <p:sldId id="943" r:id="rId65"/>
    <p:sldId id="944" r:id="rId66"/>
    <p:sldId id="945" r:id="rId67"/>
    <p:sldId id="946" r:id="rId68"/>
    <p:sldId id="947" r:id="rId69"/>
    <p:sldId id="948" r:id="rId70"/>
    <p:sldId id="949" r:id="rId71"/>
    <p:sldId id="950" r:id="rId72"/>
    <p:sldId id="951" r:id="rId73"/>
    <p:sldId id="952" r:id="rId74"/>
    <p:sldId id="953" r:id="rId75"/>
    <p:sldId id="954" r:id="rId76"/>
    <p:sldId id="955" r:id="rId77"/>
    <p:sldId id="956" r:id="rId78"/>
    <p:sldId id="958" r:id="rId79"/>
    <p:sldId id="959" r:id="rId80"/>
    <p:sldId id="960" r:id="rId81"/>
    <p:sldId id="961" r:id="rId82"/>
    <p:sldId id="962" r:id="rId83"/>
    <p:sldId id="957" r:id="rId84"/>
    <p:sldId id="963" r:id="rId85"/>
    <p:sldId id="964" r:id="rId86"/>
    <p:sldId id="965" r:id="rId87"/>
    <p:sldId id="966" r:id="rId88"/>
    <p:sldId id="938" r:id="rId89"/>
  </p:sldIdLst>
  <p:sldSz cx="9144000" cy="6858000" type="screen4x3"/>
  <p:notesSz cx="6797675" cy="992822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FF99"/>
    <a:srgbClr val="FFFFCC"/>
    <a:srgbClr val="FFCC00"/>
    <a:srgbClr val="CCFF99"/>
    <a:srgbClr val="FF99FF"/>
    <a:srgbClr val="009242"/>
    <a:srgbClr val="00823B"/>
    <a:srgbClr val="FF9900"/>
    <a:srgbClr val="CC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2" autoAdjust="0"/>
    <p:restoredTop sz="83668" autoAdjust="0"/>
  </p:normalViewPr>
  <p:slideViewPr>
    <p:cSldViewPr>
      <p:cViewPr varScale="1">
        <p:scale>
          <a:sx n="72" d="100"/>
          <a:sy n="72" d="100"/>
        </p:scale>
        <p:origin x="1771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50294" y="1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/>
          <a:lstStyle>
            <a:lvl1pPr algn="r">
              <a:defRPr sz="1200"/>
            </a:lvl1pPr>
          </a:lstStyle>
          <a:p>
            <a:fld id="{4523BF5F-1E37-4708-B5F9-FC9328F09BE4}" type="datetimeFigureOut">
              <a:rPr lang="en-US" smtClean="0"/>
              <a:pPr/>
              <a:t>11/23/2020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50294" y="9430813"/>
            <a:ext cx="2945862" cy="495872"/>
          </a:xfrm>
          <a:prstGeom prst="rect">
            <a:avLst/>
          </a:prstGeom>
        </p:spPr>
        <p:txBody>
          <a:bodyPr vert="horz" lIns="88230" tIns="44115" rIns="88230" bIns="44115" rtlCol="0" anchor="b"/>
          <a:lstStyle>
            <a:lvl1pPr algn="r">
              <a:defRPr sz="1200"/>
            </a:lvl1pPr>
          </a:lstStyle>
          <a:p>
            <a:fld id="{ADF84BE1-498E-4881-B9B2-116C26D1972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380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/>
          <a:lstStyle>
            <a:lvl1pPr algn="r">
              <a:defRPr sz="1300"/>
            </a:lvl1pPr>
          </a:lstStyle>
          <a:p>
            <a:fld id="{92112A11-B874-47A7-8515-B50CC98B5C7E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19163" y="746125"/>
            <a:ext cx="4959350" cy="3721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71" tIns="47786" rIns="95571" bIns="47786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5571" tIns="47786" rIns="95571" bIns="47786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l">
              <a:defRPr sz="13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2"/>
          </a:xfrm>
          <a:prstGeom prst="rect">
            <a:avLst/>
          </a:prstGeom>
        </p:spPr>
        <p:txBody>
          <a:bodyPr vert="horz" lIns="95571" tIns="47786" rIns="95571" bIns="47786" rtlCol="0" anchor="b"/>
          <a:lstStyle>
            <a:lvl1pPr algn="r">
              <a:defRPr sz="1300"/>
            </a:lvl1pPr>
          </a:lstStyle>
          <a:p>
            <a:fld id="{B267870B-A8BC-4B7C-94AB-E17DF4DCC17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5247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16644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261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30758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916386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12664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026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93548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6100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7870B-A8BC-4B7C-94AB-E17DF4DCC17D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1000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75467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49718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9348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5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查找失败，</a:t>
            </a:r>
            <a:r>
              <a:rPr lang="en-US" altLang="zh-CN" dirty="0"/>
              <a:t>Hot</a:t>
            </a:r>
            <a:r>
              <a:rPr lang="zh-CN" altLang="en-US" dirty="0"/>
              <a:t>指向某个叶节点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58892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5144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1869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45215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66674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32421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6346EF-A289-430F-9D0D-2B2A0A2B25E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490186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77E2345-A37D-4541-8151-5F3217259A64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299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9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46151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75211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1111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23787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18419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6501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3210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805219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312625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57242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20335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11194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29317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473432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98242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8762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75108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4741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73345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46227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247238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92402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38036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2111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11413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868021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185868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53083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714261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0093288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610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9156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659051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2990941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2324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629279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829437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994366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982329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00895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975055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90557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5396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775474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9638671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0435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392904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081718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3536490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63771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6606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977639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52179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182482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077420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79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935617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763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6809149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501783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922609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93383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37528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85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7096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31C1AC4-AB1F-4C0D-B8F0-A387DC546C99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1595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CC637B9-159B-42F5-B10C-40EC1698F571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7" name="Picture 11" descr="02_02"/>
          <p:cNvPicPr>
            <a:picLocks noChangeAspect="1" noChangeArrowheads="1"/>
          </p:cNvPicPr>
          <p:nvPr/>
        </p:nvPicPr>
        <p:blipFill>
          <a:blip r:embed="rId2" cstate="print"/>
          <a:srcRect l="7144"/>
          <a:stretch>
            <a:fillRect/>
          </a:stretch>
        </p:blipFill>
        <p:spPr bwMode="auto">
          <a:xfrm>
            <a:off x="0" y="1"/>
            <a:ext cx="3419872" cy="1106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10" descr="屏幕快照 2015-05-26 上午10.28.17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30286"/>
            <a:ext cx="9144000" cy="274778"/>
          </a:xfrm>
          <a:prstGeom prst="rect">
            <a:avLst/>
          </a:prstGeom>
        </p:spPr>
      </p:pic>
      <p:sp>
        <p:nvSpPr>
          <p:cNvPr id="12" name="Rectangle 6"/>
          <p:cNvSpPr txBox="1">
            <a:spLocks noChangeArrowheads="1"/>
          </p:cNvSpPr>
          <p:nvPr userDrawn="1"/>
        </p:nvSpPr>
        <p:spPr bwMode="auto">
          <a:xfrm>
            <a:off x="323527" y="1844336"/>
            <a:ext cx="8353425" cy="1470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800" b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0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ea typeface="黑体" pitchFamily="49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charset="0"/>
                <a:ea typeface="黑体" pitchFamily="49" charset="-122"/>
              </a:defRPr>
            </a:lvl9pPr>
          </a:lstStyle>
          <a:p>
            <a:endParaRPr lang="zh-CN" altLang="en-US" kern="0" dirty="0"/>
          </a:p>
        </p:txBody>
      </p:sp>
      <p:sp>
        <p:nvSpPr>
          <p:cNvPr id="13" name="Rectangle 7"/>
          <p:cNvSpPr txBox="1">
            <a:spLocks noChangeArrowheads="1"/>
          </p:cNvSpPr>
          <p:nvPr userDrawn="1"/>
        </p:nvSpPr>
        <p:spPr bwMode="auto">
          <a:xfrm>
            <a:off x="1299840" y="3933056"/>
            <a:ext cx="6400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endParaRPr lang="zh-CN" altLang="en-US" kern="0" dirty="0"/>
          </a:p>
        </p:txBody>
      </p:sp>
    </p:spTree>
  </p:cSld>
  <p:clrMapOvr>
    <a:masterClrMapping/>
  </p:clrMapOvr>
  <p:transition>
    <p:zo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53200" y="228600"/>
            <a:ext cx="1981200" cy="57912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5791200" cy="5791200"/>
          </a:xfrm>
        </p:spPr>
        <p:txBody>
          <a:bodyPr vert="eaVert"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428604"/>
            <a:ext cx="7599362" cy="7143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1pPr>
            <a:lvl2pPr>
              <a:buClr>
                <a:srgbClr val="C00000"/>
              </a:buClr>
              <a:buSzPct val="80000"/>
              <a:buFont typeface="Wingdings" pitchFamily="2" charset="2"/>
              <a:buChar char="n"/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188" y="228600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48200" y="3886200"/>
            <a:ext cx="3886200" cy="2133600"/>
          </a:xfrm>
        </p:spPr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Ovr>
    <a:masterClrMapping/>
  </p:clrMapOvr>
  <p:transition>
    <p:zo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1070" y="66328"/>
            <a:ext cx="7599362" cy="914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  <a:lvl2pPr>
              <a:defRPr>
                <a:latin typeface="黑体" pitchFamily="49" charset="-122"/>
                <a:ea typeface="黑体" pitchFamily="49" charset="-122"/>
              </a:defRPr>
            </a:lvl2pPr>
            <a:lvl3pPr>
              <a:defRPr>
                <a:latin typeface="黑体" pitchFamily="49" charset="-122"/>
                <a:ea typeface="黑体" pitchFamily="49" charset="-122"/>
              </a:defRPr>
            </a:lvl3pPr>
            <a:lvl4pPr>
              <a:defRPr>
                <a:latin typeface="黑体" pitchFamily="49" charset="-122"/>
                <a:ea typeface="黑体" pitchFamily="49" charset="-122"/>
              </a:defRPr>
            </a:lvl4pPr>
            <a:lvl5pPr>
              <a:defRPr>
                <a:latin typeface="黑体" pitchFamily="49" charset="-122"/>
                <a:ea typeface="黑体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3886200" cy="4419600"/>
          </a:xfrm>
        </p:spPr>
        <p:txBody>
          <a:bodyPr/>
          <a:lstStyle>
            <a:lvl1pPr>
              <a:defRPr sz="2800">
                <a:latin typeface="黑体" pitchFamily="49" charset="-122"/>
                <a:ea typeface="黑体" pitchFamily="49" charset="-122"/>
              </a:defRPr>
            </a:lvl1pPr>
            <a:lvl2pPr>
              <a:defRPr sz="2400">
                <a:latin typeface="黑体" pitchFamily="49" charset="-122"/>
                <a:ea typeface="黑体" pitchFamily="49" charset="-122"/>
              </a:defRPr>
            </a:lvl2pPr>
            <a:lvl3pPr>
              <a:defRPr sz="2000">
                <a:latin typeface="黑体" pitchFamily="49" charset="-122"/>
                <a:ea typeface="黑体" pitchFamily="49" charset="-122"/>
              </a:defRPr>
            </a:lvl3pPr>
            <a:lvl4pPr>
              <a:defRPr sz="1800">
                <a:latin typeface="黑体" pitchFamily="49" charset="-122"/>
                <a:ea typeface="黑体" pitchFamily="49" charset="-122"/>
              </a:defRPr>
            </a:lvl4pPr>
            <a:lvl5pPr>
              <a:defRPr sz="1800">
                <a:latin typeface="黑体" pitchFamily="49" charset="-122"/>
                <a:ea typeface="黑体" pitchFamily="49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8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latin typeface="黑体" pitchFamily="49" charset="-122"/>
                <a:ea typeface="黑体" pitchFamily="49" charset="-122"/>
              </a:defRPr>
            </a:lvl1pPr>
            <a:lvl2pPr>
              <a:defRPr sz="2800">
                <a:latin typeface="黑体" pitchFamily="49" charset="-122"/>
                <a:ea typeface="黑体" pitchFamily="49" charset="-122"/>
              </a:defRPr>
            </a:lvl2pPr>
            <a:lvl3pPr>
              <a:defRPr sz="2400">
                <a:latin typeface="黑体" pitchFamily="49" charset="-122"/>
                <a:ea typeface="黑体" pitchFamily="49" charset="-122"/>
              </a:defRPr>
            </a:lvl3pPr>
            <a:lvl4pPr>
              <a:defRPr sz="2000">
                <a:latin typeface="黑体" pitchFamily="49" charset="-122"/>
                <a:ea typeface="黑体" pitchFamily="49" charset="-122"/>
              </a:defRPr>
            </a:lvl4pPr>
            <a:lvl5pPr>
              <a:defRPr sz="2000">
                <a:latin typeface="黑体" pitchFamily="49" charset="-122"/>
                <a:ea typeface="黑体" pitchFamily="49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dirty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latin typeface="黑体" pitchFamily="49" charset="-122"/>
                <a:ea typeface="黑体" pitchFamily="49" charset="-122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6" name="Rectangle 9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0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ransition>
    <p:zo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42988" y="188913"/>
            <a:ext cx="7058025" cy="719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1188" y="1196975"/>
            <a:ext cx="7924800" cy="496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fld id="{C7746BA2-C982-429C-BD07-93D1DCED6268}" type="datetimeFigureOut">
              <a:rPr lang="zh-CN" altLang="en-US" smtClean="0"/>
              <a:pPr/>
              <a:t>2020/11/23</a:t>
            </a:fld>
            <a:endParaRPr lang="zh-CN" altLang="en-US"/>
          </a:p>
        </p:txBody>
      </p:sp>
      <p:sp>
        <p:nvSpPr>
          <p:cNvPr id="4105" name="Rectangle 9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defRPr sz="1200" b="0">
                <a:latin typeface="Arial" charset="0"/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4106" name="Rectangle 10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b="0">
                <a:latin typeface="Arial Black" pitchFamily="34" charset="0"/>
                <a:ea typeface="宋体" pitchFamily="2" charset="-122"/>
              </a:defRPr>
            </a:lvl1pPr>
          </a:lstStyle>
          <a:p>
            <a:fld id="{BE253BD6-34BD-4A26-BB5C-970B27E6CA86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0" name="Line 12"/>
          <p:cNvSpPr>
            <a:spLocks noChangeShapeType="1"/>
          </p:cNvSpPr>
          <p:nvPr/>
        </p:nvSpPr>
        <p:spPr bwMode="auto">
          <a:xfrm>
            <a:off x="250825" y="1052513"/>
            <a:ext cx="8610600" cy="0"/>
          </a:xfrm>
          <a:prstGeom prst="line">
            <a:avLst/>
          </a:prstGeom>
          <a:noFill/>
          <a:ln w="76200">
            <a:solidFill>
              <a:srgbClr val="800080"/>
            </a:solidFill>
            <a:miter lim="800000"/>
            <a:headEnd/>
            <a:tailEnd/>
          </a:ln>
          <a:effectLst/>
        </p:spPr>
        <p:txBody>
          <a:bodyPr wrap="none"/>
          <a:lstStyle/>
          <a:p>
            <a:pPr>
              <a:defRPr/>
            </a:pPr>
            <a:endParaRPr lang="zh-CN" altLang="en-US" sz="1800" b="1">
              <a:ea typeface="宋体" pitchFamily="2" charset="-122"/>
            </a:endParaRPr>
          </a:p>
        </p:txBody>
      </p:sp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8382000" y="115888"/>
            <a:ext cx="762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  <a:fld id="{2DA611CA-1120-4AFF-89CB-0A6D969AB097}" type="slidenum">
              <a:rPr lang="en-US" altLang="zh-CN" sz="180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pPr>
                <a:spcBef>
                  <a:spcPct val="50000"/>
                </a:spcBef>
                <a:defRPr/>
              </a:pPr>
              <a:t>‹#›</a:t>
            </a:fld>
            <a:r>
              <a:rPr lang="en-US" altLang="zh-CN" sz="1800" dirty="0">
                <a:solidFill>
                  <a:srgbClr val="7030A0"/>
                </a:solidFill>
                <a:latin typeface="Tahoma" pitchFamily="34" charset="0"/>
                <a:ea typeface="宋体" pitchFamily="2" charset="-122"/>
              </a:rPr>
              <a:t>-</a:t>
            </a:r>
          </a:p>
        </p:txBody>
      </p:sp>
      <p:pic>
        <p:nvPicPr>
          <p:cNvPr id="1033" name="图片 6" descr="THBell.gif"/>
          <p:cNvPicPr>
            <a:picLocks noChangeAspect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0" y="0"/>
            <a:ext cx="755650" cy="755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ransition>
    <p:zoom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黑体" pitchFamily="49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000" b="1">
          <a:solidFill>
            <a:srgbClr val="FF00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charset="0"/>
          <a:ea typeface="黑体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90000"/>
        <a:buFont typeface="Wingdings" pitchFamily="2" charset="2"/>
        <a:buChar char="p"/>
        <a:defRPr sz="3200">
          <a:solidFill>
            <a:schemeClr val="tx1"/>
          </a:solidFill>
          <a:latin typeface="Courier New" pitchFamily="49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C00000"/>
        </a:buClr>
        <a:buSzPct val="80000"/>
        <a:buFont typeface="Wingdings" pitchFamily="2" charset="2"/>
        <a:buChar char="n"/>
        <a:defRPr sz="2800">
          <a:solidFill>
            <a:schemeClr val="tx1"/>
          </a:solidFill>
          <a:latin typeface="Courier New" pitchFamily="49" charset="0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990099"/>
        </a:buClr>
        <a:buSzPct val="65000"/>
        <a:buFont typeface="Wingdings" pitchFamily="2" charset="2"/>
        <a:buChar char="p"/>
        <a:defRPr sz="2400">
          <a:solidFill>
            <a:schemeClr val="tx1"/>
          </a:solidFill>
          <a:latin typeface="Courier New" pitchFamily="49" charset="0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Courier New" pitchFamily="49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bg2"/>
        </a:buClr>
        <a:buSzPct val="40000"/>
        <a:buFont typeface="Wingdings" pitchFamily="2" charset="2"/>
        <a:buChar char="l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5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副标题 2"/>
          <p:cNvSpPr txBox="1">
            <a:spLocks/>
          </p:cNvSpPr>
          <p:nvPr/>
        </p:nvSpPr>
        <p:spPr bwMode="auto">
          <a:xfrm>
            <a:off x="179512" y="1732899"/>
            <a:ext cx="8712968" cy="227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None/>
              <a:defRPr sz="3200" baseline="0" smtClean="0">
                <a:solidFill>
                  <a:schemeClr val="tx1"/>
                </a:solidFill>
                <a:latin typeface="Times New Roman" pitchFamily="18" charset="0"/>
                <a:ea typeface="+mj-ea"/>
                <a:cs typeface="Times New Roman" pitchFamily="18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Times New Roman" pitchFamily="18" charset="0"/>
                <a:ea typeface="黑体" pitchFamily="2" charset="-122"/>
                <a:cs typeface="Times New Roman" pitchFamily="18" charset="0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r" eaLnBrk="1" hangingPunct="1">
              <a:spcBef>
                <a:spcPts val="0"/>
              </a:spcBef>
              <a:spcAft>
                <a:spcPts val="1200"/>
              </a:spcAft>
              <a:defRPr/>
            </a:pPr>
            <a:r>
              <a:rPr lang="zh-CN" altLang="en-US" sz="5400" b="1" dirty="0">
                <a:solidFill>
                  <a:srgbClr val="FF0000"/>
                </a:solidFill>
                <a:latin typeface="微软雅黑"/>
                <a:ea typeface="微软雅黑"/>
                <a:cs typeface="微软雅黑"/>
              </a:rPr>
              <a:t>数据结构 第十一讲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                </a:t>
            </a:r>
            <a:r>
              <a:rPr lang="en-US" altLang="zh-CN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B</a:t>
            </a: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树、红黑树和</a:t>
            </a:r>
            <a:r>
              <a:rPr lang="en-US" altLang="zh-CN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KD</a:t>
            </a:r>
            <a:r>
              <a:rPr lang="zh-CN" altLang="en-US" sz="4800" b="1" dirty="0">
                <a:solidFill>
                  <a:srgbClr val="0000FF"/>
                </a:solidFill>
                <a:latin typeface="微软雅黑"/>
                <a:ea typeface="微软雅黑"/>
                <a:cs typeface="微软雅黑"/>
              </a:rPr>
              <a:t>树</a:t>
            </a:r>
            <a:endParaRPr lang="en-US" altLang="zh-CN" sz="4800" b="1" dirty="0">
              <a:solidFill>
                <a:srgbClr val="0000CC"/>
              </a:solidFill>
              <a:latin typeface="微软雅黑"/>
              <a:ea typeface="微软雅黑"/>
              <a:cs typeface="微软雅黑"/>
            </a:endParaRPr>
          </a:p>
          <a:p>
            <a:pPr eaLnBrk="1" hangingPunct="1">
              <a:defRPr/>
            </a:pPr>
            <a:endParaRPr lang="en-US" altLang="zh-CN" sz="3600" b="1" dirty="0">
              <a:solidFill>
                <a:srgbClr val="002060"/>
              </a:solidFill>
              <a:latin typeface="黑体" pitchFamily="2" charset="-122"/>
            </a:endParaRP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331640" y="4221088"/>
            <a:ext cx="6400800" cy="230425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90000"/>
              <a:buFont typeface="Wingdings" pitchFamily="2" charset="2"/>
              <a:buChar char="p"/>
              <a:defRPr sz="3200">
                <a:solidFill>
                  <a:schemeClr val="tx1"/>
                </a:solidFill>
                <a:latin typeface="Courier New" pitchFamily="49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00000"/>
              </a:buClr>
              <a:buSzPct val="80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Courier New" pitchFamily="49" charset="0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90099"/>
              </a:buClr>
              <a:buSzPct val="65000"/>
              <a:buFont typeface="Wingdings" pitchFamily="2" charset="2"/>
              <a:buChar char="p"/>
              <a:defRPr sz="2400">
                <a:solidFill>
                  <a:schemeClr val="tx1"/>
                </a:solidFill>
                <a:latin typeface="Courier New" pitchFamily="49" charset="0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Courier New" pitchFamily="49" charset="0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40000"/>
              <a:buFont typeface="Wingdings" pitchFamily="2" charset="2"/>
              <a:buChar char="l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  <a:defRPr/>
            </a:pPr>
            <a:r>
              <a:rPr lang="zh-CN" altLang="en-US" sz="3600" b="1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丁贵广</a:t>
            </a:r>
            <a:endParaRPr lang="en-US" altLang="zh-CN" sz="3600" b="1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 marL="0" indent="0" algn="ctr"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Baoli SC" charset="-122"/>
              </a:rPr>
              <a:t>清华大学软件学院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Baoli SC" charset="-122"/>
            </a:endParaRPr>
          </a:p>
          <a:p>
            <a:pPr>
              <a:defRPr/>
            </a:pPr>
            <a:endParaRPr lang="en-US" altLang="zh-CN" sz="3600" b="1" kern="0" dirty="0">
              <a:solidFill>
                <a:srgbClr val="002060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5737338"/>
      </p:ext>
    </p:extLst>
  </p:cSld>
  <p:clrMapOvr>
    <a:masterClrMapping/>
  </p:clrMapOvr>
  <p:transition>
    <p:zoom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4385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由内存和外存组成二级存储系统，数据全部存放于外存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计算过程中将内存作为外存的高速缓存，存放最常用的数据复制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借助高效的调度算法，将“高速”与“大容量”结合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两个相邻存储级别之间的数据传输称为“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I/O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操作”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如前，内存与外存之间的访问速度差异在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个数量级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12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因此，数据结构和算法的设计应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尽可能降低外存的访问次数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545779"/>
      </p:ext>
    </p:extLst>
  </p:cSld>
  <p:clrMapOvr>
    <a:masterClrMapping/>
  </p:clrMapOvr>
  <p:transition advTm="157">
    <p:zoom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332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当数据规模大到内存无法容纳需要存储于外存时，传统的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树由于查找过程的访问次数过多，效率极大降低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磁盘往往不是严格按需读取，而是每次都会预读，即使只需要一个字节，磁盘也会从这个位置开始，顺序向后读取一定长度的数据放入内存。这样做的理论依据是计算机科学中著名的局部性原理：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当一个数据被用到时，其附近的数据也通常会马上被使用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2" b="3837"/>
          <a:stretch/>
        </p:blipFill>
        <p:spPr>
          <a:xfrm>
            <a:off x="4125682" y="4542040"/>
            <a:ext cx="4730757" cy="1800200"/>
          </a:xfrm>
          <a:prstGeom prst="rect">
            <a:avLst/>
          </a:prstGeom>
        </p:spPr>
      </p:pic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165718" y="4520739"/>
            <a:ext cx="4046242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就时间成本而言，外存中读取连续一千个字节和读取单个字节几乎没有区别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0428043"/>
      </p:ext>
    </p:extLst>
  </p:cSld>
  <p:clrMapOvr>
    <a:masterClrMapping/>
  </p:clrMapOvr>
  <p:transition advTm="157"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497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多路搜索树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将二叉搜索树改为多路搜索树，每个节点数据变多，降低读取次数，提高时间效率。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如下图，通过左右孩子合并，得到四路搜索树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进一步可推广到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路搜索树，统称多路搜索树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每搜索一层，都在对应的“大节点”读取一组关键码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取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（每个大节点有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个关键码及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个分支）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12357" y="3209492"/>
            <a:ext cx="3600400" cy="1323246"/>
            <a:chOff x="179512" y="3140968"/>
            <a:chExt cx="3960440" cy="1440160"/>
          </a:xfrm>
        </p:grpSpPr>
        <p:sp>
          <p:nvSpPr>
            <p:cNvPr id="4" name="圆角矩形 3"/>
            <p:cNvSpPr/>
            <p:nvPr/>
          </p:nvSpPr>
          <p:spPr bwMode="auto">
            <a:xfrm>
              <a:off x="1835696" y="3140968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123728" y="3180859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" name="椭圆 7"/>
            <p:cNvSpPr/>
            <p:nvPr/>
          </p:nvSpPr>
          <p:spPr bwMode="auto">
            <a:xfrm>
              <a:off x="2267744" y="3438488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1936950" y="3429000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10" name="直接箭头连接符 9"/>
            <p:cNvCxnSpPr>
              <a:stCxn id="6" idx="3"/>
              <a:endCxn id="9" idx="7"/>
            </p:cNvCxnSpPr>
            <p:nvPr/>
          </p:nvCxnSpPr>
          <p:spPr bwMode="auto">
            <a:xfrm flipH="1">
              <a:off x="2059875" y="3303784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26" name="直接箭头连接符 25"/>
            <p:cNvCxnSpPr/>
            <p:nvPr/>
          </p:nvCxnSpPr>
          <p:spPr bwMode="auto">
            <a:xfrm>
              <a:off x="2250440" y="3306252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29" name="圆角矩形 28"/>
            <p:cNvSpPr/>
            <p:nvPr/>
          </p:nvSpPr>
          <p:spPr bwMode="auto">
            <a:xfrm>
              <a:off x="125963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154766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169168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136088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3" name="直接箭头连接符 32"/>
            <p:cNvCxnSpPr>
              <a:stCxn id="30" idx="3"/>
              <a:endCxn id="32" idx="7"/>
            </p:cNvCxnSpPr>
            <p:nvPr/>
          </p:nvCxnSpPr>
          <p:spPr bwMode="auto">
            <a:xfrm flipH="1">
              <a:off x="148381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34" name="直接箭头连接符 33"/>
            <p:cNvCxnSpPr/>
            <p:nvPr/>
          </p:nvCxnSpPr>
          <p:spPr bwMode="auto">
            <a:xfrm>
              <a:off x="167437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35" name="圆角矩形 34"/>
            <p:cNvSpPr/>
            <p:nvPr/>
          </p:nvSpPr>
          <p:spPr bwMode="auto">
            <a:xfrm>
              <a:off x="233975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" name="椭圆 35"/>
            <p:cNvSpPr/>
            <p:nvPr/>
          </p:nvSpPr>
          <p:spPr bwMode="auto">
            <a:xfrm>
              <a:off x="262778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" name="椭圆 36"/>
            <p:cNvSpPr/>
            <p:nvPr/>
          </p:nvSpPr>
          <p:spPr bwMode="auto">
            <a:xfrm>
              <a:off x="277180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" name="椭圆 37"/>
            <p:cNvSpPr/>
            <p:nvPr/>
          </p:nvSpPr>
          <p:spPr bwMode="auto">
            <a:xfrm>
              <a:off x="244100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39" name="直接箭头连接符 38"/>
            <p:cNvCxnSpPr>
              <a:stCxn id="36" idx="3"/>
              <a:endCxn id="38" idx="7"/>
            </p:cNvCxnSpPr>
            <p:nvPr/>
          </p:nvCxnSpPr>
          <p:spPr bwMode="auto">
            <a:xfrm flipH="1">
              <a:off x="256393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275449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1" name="圆角矩形 40"/>
            <p:cNvSpPr/>
            <p:nvPr/>
          </p:nvSpPr>
          <p:spPr bwMode="auto">
            <a:xfrm>
              <a:off x="17951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46754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3" name="椭圆 42"/>
            <p:cNvSpPr/>
            <p:nvPr/>
          </p:nvSpPr>
          <p:spPr bwMode="auto">
            <a:xfrm>
              <a:off x="61156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4" name="椭圆 43"/>
            <p:cNvSpPr/>
            <p:nvPr/>
          </p:nvSpPr>
          <p:spPr bwMode="auto">
            <a:xfrm>
              <a:off x="28076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45" name="直接箭头连接符 44"/>
            <p:cNvCxnSpPr>
              <a:stCxn id="42" idx="3"/>
              <a:endCxn id="44" idx="7"/>
            </p:cNvCxnSpPr>
            <p:nvPr/>
          </p:nvCxnSpPr>
          <p:spPr bwMode="auto">
            <a:xfrm flipH="1">
              <a:off x="40369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46" name="直接箭头连接符 45"/>
            <p:cNvCxnSpPr/>
            <p:nvPr/>
          </p:nvCxnSpPr>
          <p:spPr bwMode="auto">
            <a:xfrm>
              <a:off x="59425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sp>
          <p:nvSpPr>
            <p:cNvPr id="47" name="圆角矩形 46"/>
            <p:cNvSpPr/>
            <p:nvPr/>
          </p:nvSpPr>
          <p:spPr bwMode="auto">
            <a:xfrm>
              <a:off x="3419872" y="4077072"/>
              <a:ext cx="720080" cy="504056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3707904" y="4116963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3851920" y="4374592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0" name="椭圆 49"/>
            <p:cNvSpPr/>
            <p:nvPr/>
          </p:nvSpPr>
          <p:spPr bwMode="auto">
            <a:xfrm>
              <a:off x="3521126" y="4365104"/>
              <a:ext cx="144016" cy="144016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51" name="直接箭头连接符 50"/>
            <p:cNvCxnSpPr>
              <a:stCxn id="48" idx="3"/>
              <a:endCxn id="50" idx="7"/>
            </p:cNvCxnSpPr>
            <p:nvPr/>
          </p:nvCxnSpPr>
          <p:spPr bwMode="auto">
            <a:xfrm flipH="1">
              <a:off x="3644051" y="4239888"/>
              <a:ext cx="84944" cy="1463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3834616" y="4242356"/>
              <a:ext cx="63853" cy="1322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sm" len="med"/>
            </a:ln>
            <a:effectLst/>
          </p:spPr>
        </p:cxnSp>
        <p:cxnSp>
          <p:nvCxnSpPr>
            <p:cNvPr id="53" name="直接箭头连接符 52"/>
            <p:cNvCxnSpPr>
              <a:endCxn id="48" idx="0"/>
            </p:cNvCxnSpPr>
            <p:nvPr/>
          </p:nvCxnSpPr>
          <p:spPr bwMode="auto">
            <a:xfrm>
              <a:off x="2413001" y="3544315"/>
              <a:ext cx="1366911" cy="5726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6" name="直接箭头连接符 55"/>
            <p:cNvCxnSpPr>
              <a:stCxn id="9" idx="3"/>
              <a:endCxn id="42" idx="0"/>
            </p:cNvCxnSpPr>
            <p:nvPr/>
          </p:nvCxnSpPr>
          <p:spPr bwMode="auto">
            <a:xfrm flipH="1">
              <a:off x="539552" y="3551925"/>
              <a:ext cx="1418489" cy="56503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59" name="直接箭头连接符 58"/>
            <p:cNvCxnSpPr>
              <a:endCxn id="36" idx="1"/>
            </p:cNvCxnSpPr>
            <p:nvPr/>
          </p:nvCxnSpPr>
          <p:spPr bwMode="auto">
            <a:xfrm>
              <a:off x="2364825" y="3571887"/>
              <a:ext cx="284050" cy="5661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  <p:cxnSp>
          <p:nvCxnSpPr>
            <p:cNvPr id="62" name="直接箭头连接符 61"/>
            <p:cNvCxnSpPr>
              <a:endCxn id="30" idx="0"/>
            </p:cNvCxnSpPr>
            <p:nvPr/>
          </p:nvCxnSpPr>
          <p:spPr bwMode="auto">
            <a:xfrm flipH="1">
              <a:off x="1619672" y="3575736"/>
              <a:ext cx="385113" cy="54122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none"/>
              <a:tailEnd type="stealth" w="med" len="lg"/>
            </a:ln>
            <a:effectLst/>
          </p:spPr>
        </p:cxnSp>
      </p:grpSp>
      <p:sp>
        <p:nvSpPr>
          <p:cNvPr id="154" name="右箭头 153"/>
          <p:cNvSpPr/>
          <p:nvPr/>
        </p:nvSpPr>
        <p:spPr bwMode="auto">
          <a:xfrm>
            <a:off x="4525637" y="3402933"/>
            <a:ext cx="683103" cy="440242"/>
          </a:xfrm>
          <a:prstGeom prst="right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1" name="组合 160"/>
          <p:cNvGrpSpPr/>
          <p:nvPr/>
        </p:nvGrpSpPr>
        <p:grpSpPr>
          <a:xfrm>
            <a:off x="4812156" y="3324875"/>
            <a:ext cx="4137132" cy="1207863"/>
            <a:chOff x="4539324" y="3301257"/>
            <a:chExt cx="4519188" cy="1269259"/>
          </a:xfrm>
        </p:grpSpPr>
        <p:grpSp>
          <p:nvGrpSpPr>
            <p:cNvPr id="114" name="组合 113"/>
            <p:cNvGrpSpPr/>
            <p:nvPr/>
          </p:nvGrpSpPr>
          <p:grpSpPr>
            <a:xfrm>
              <a:off x="6286176" y="3301257"/>
              <a:ext cx="1087825" cy="288032"/>
              <a:chOff x="5800437" y="5794323"/>
              <a:chExt cx="1087825" cy="288032"/>
            </a:xfrm>
          </p:grpSpPr>
          <p:sp>
            <p:nvSpPr>
              <p:cNvPr id="67" name="圆角矩形 6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8" name="椭圆 6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69" name="椭圆 6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71" name="直接箭头连接符 70"/>
              <p:cNvCxnSpPr>
                <a:stCxn id="6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72" name="直接箭头连接符 71"/>
              <p:cNvCxnSpPr>
                <a:stCxn id="6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13" name="椭圆 112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7" name="直接箭头连接符 96"/>
            <p:cNvCxnSpPr>
              <a:endCxn id="137" idx="0"/>
            </p:cNvCxnSpPr>
            <p:nvPr/>
          </p:nvCxnSpPr>
          <p:spPr bwMode="auto">
            <a:xfrm>
              <a:off x="7285948" y="3551925"/>
              <a:ext cx="1228652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15" name="组合 114"/>
            <p:cNvGrpSpPr/>
            <p:nvPr/>
          </p:nvGrpSpPr>
          <p:grpSpPr>
            <a:xfrm>
              <a:off x="4539324" y="4282484"/>
              <a:ext cx="1087825" cy="288032"/>
              <a:chOff x="5800437" y="5794323"/>
              <a:chExt cx="1087825" cy="288032"/>
            </a:xfrm>
          </p:grpSpPr>
          <p:sp>
            <p:nvSpPr>
              <p:cNvPr id="116" name="圆角矩形 115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7" name="椭圆 116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19" name="直接箭头连接符 118"/>
              <p:cNvCxnSpPr>
                <a:stCxn id="117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0" name="直接箭头连接符 119"/>
              <p:cNvCxnSpPr>
                <a:stCxn id="117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1" name="椭圆 120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2" name="组合 121"/>
            <p:cNvGrpSpPr/>
            <p:nvPr/>
          </p:nvGrpSpPr>
          <p:grpSpPr>
            <a:xfrm>
              <a:off x="5683112" y="4282484"/>
              <a:ext cx="1087825" cy="288032"/>
              <a:chOff x="5800437" y="5794323"/>
              <a:chExt cx="1087825" cy="288032"/>
            </a:xfrm>
          </p:grpSpPr>
          <p:sp>
            <p:nvSpPr>
              <p:cNvPr id="123" name="圆角矩形 122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26" name="直接箭头连接符 125"/>
              <p:cNvCxnSpPr>
                <a:stCxn id="124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27" name="直接箭头连接符 126"/>
              <p:cNvCxnSpPr>
                <a:stCxn id="124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28" name="椭圆 127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29" name="组合 128"/>
            <p:cNvGrpSpPr/>
            <p:nvPr/>
          </p:nvGrpSpPr>
          <p:grpSpPr>
            <a:xfrm>
              <a:off x="6826900" y="4282484"/>
              <a:ext cx="1087825" cy="288032"/>
              <a:chOff x="5800437" y="5794323"/>
              <a:chExt cx="1087825" cy="288032"/>
            </a:xfrm>
          </p:grpSpPr>
          <p:sp>
            <p:nvSpPr>
              <p:cNvPr id="130" name="圆角矩形 129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33" name="直接箭头连接符 132"/>
              <p:cNvCxnSpPr>
                <a:stCxn id="131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34" name="直接箭头连接符 133"/>
              <p:cNvCxnSpPr>
                <a:stCxn id="131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35" name="椭圆 134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grpSp>
          <p:nvGrpSpPr>
            <p:cNvPr id="136" name="组合 135"/>
            <p:cNvGrpSpPr/>
            <p:nvPr/>
          </p:nvGrpSpPr>
          <p:grpSpPr>
            <a:xfrm>
              <a:off x="7970687" y="4282484"/>
              <a:ext cx="1087825" cy="288032"/>
              <a:chOff x="5800437" y="5794323"/>
              <a:chExt cx="1087825" cy="288032"/>
            </a:xfrm>
          </p:grpSpPr>
          <p:sp>
            <p:nvSpPr>
              <p:cNvPr id="137" name="圆角矩形 136"/>
              <p:cNvSpPr/>
              <p:nvPr/>
            </p:nvSpPr>
            <p:spPr bwMode="auto">
              <a:xfrm>
                <a:off x="5800437" y="5794323"/>
                <a:ext cx="1087825" cy="288032"/>
              </a:xfrm>
              <a:prstGeom prst="roundRect">
                <a:avLst/>
              </a:prstGeom>
              <a:solidFill>
                <a:schemeClr val="accent3">
                  <a:lumMod val="85000"/>
                </a:schemeClr>
              </a:solidFill>
              <a:ln w="12700" algn="ctr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 bwMode="auto">
              <a:xfrm>
                <a:off x="6259485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 bwMode="auto">
              <a:xfrm>
                <a:off x="6588224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cxnSp>
            <p:nvCxnSpPr>
              <p:cNvPr id="140" name="直接箭头连接符 139"/>
              <p:cNvCxnSpPr>
                <a:stCxn id="138" idx="2"/>
              </p:cNvCxnSpPr>
              <p:nvPr/>
            </p:nvCxnSpPr>
            <p:spPr bwMode="auto">
              <a:xfrm flipH="1">
                <a:off x="6084168" y="5938339"/>
                <a:ext cx="175317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cxnSp>
            <p:nvCxnSpPr>
              <p:cNvPr id="141" name="直接箭头连接符 140"/>
              <p:cNvCxnSpPr>
                <a:stCxn id="138" idx="6"/>
              </p:cNvCxnSpPr>
              <p:nvPr/>
            </p:nvCxnSpPr>
            <p:spPr bwMode="auto">
              <a:xfrm>
                <a:off x="6403501" y="5938339"/>
                <a:ext cx="184723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ysDash"/>
                <a:round/>
                <a:headEnd type="none"/>
                <a:tailEnd type="stealth" w="sm" len="med"/>
              </a:ln>
              <a:effectLst/>
            </p:spPr>
          </p:cxnSp>
          <p:sp>
            <p:nvSpPr>
              <p:cNvPr id="142" name="椭圆 141"/>
              <p:cNvSpPr/>
              <p:nvPr/>
            </p:nvSpPr>
            <p:spPr bwMode="auto">
              <a:xfrm>
                <a:off x="5940152" y="5866331"/>
                <a:ext cx="144016" cy="144016"/>
              </a:xfrm>
              <a:prstGeom prst="ellipse">
                <a:avLst/>
              </a:prstGeom>
              <a:solidFill>
                <a:schemeClr val="bg1"/>
              </a:solidFill>
              <a:ln w="952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</p:grpSp>
        <p:cxnSp>
          <p:nvCxnSpPr>
            <p:cNvPr id="98" name="直接箭头连接符 97"/>
            <p:cNvCxnSpPr>
              <a:endCxn id="116" idx="0"/>
            </p:cNvCxnSpPr>
            <p:nvPr/>
          </p:nvCxnSpPr>
          <p:spPr bwMode="auto">
            <a:xfrm flipH="1">
              <a:off x="5083237" y="3551925"/>
              <a:ext cx="1288963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00" name="直接箭头连接符 99"/>
            <p:cNvCxnSpPr>
              <a:endCxn id="123" idx="0"/>
            </p:cNvCxnSpPr>
            <p:nvPr/>
          </p:nvCxnSpPr>
          <p:spPr bwMode="auto">
            <a:xfrm flipH="1">
              <a:off x="6227025" y="3551925"/>
              <a:ext cx="433207" cy="7305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99" name="直接箭头连接符 98"/>
            <p:cNvCxnSpPr>
              <a:endCxn id="130" idx="0"/>
            </p:cNvCxnSpPr>
            <p:nvPr/>
          </p:nvCxnSpPr>
          <p:spPr bwMode="auto">
            <a:xfrm>
              <a:off x="7020272" y="3544315"/>
              <a:ext cx="350541" cy="7381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916861861"/>
      </p:ext>
    </p:extLst>
  </p:cSld>
  <p:clrMapOvr>
    <a:masterClrMapping/>
  </p:clrMapOvr>
  <p:transition advTm="157"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所有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叶节点深度相同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根结点至少有两个分支</a:t>
                </a:r>
                <a:endParaRPr lang="en-US" altLang="zh-CN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（度数）比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限制节点的分支数可能，根据节点的分支数允许范围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命名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树，如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(2,3)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(2,3)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个，最多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(2,4)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树表明，每节点的分支数范围最少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个，最多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262979"/>
              </a:xfrm>
              <a:prstGeom prst="rect">
                <a:avLst/>
              </a:prstGeom>
              <a:blipFill>
                <a:blip r:embed="rId3"/>
                <a:stretch>
                  <a:fillRect l="-1571" t="-1506" r="-410" b="-17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</p:spTree>
    <p:extLst>
      <p:ext uri="{BB962C8B-B14F-4D97-AF65-F5344CB8AC3E}">
        <p14:creationId xmlns:p14="http://schemas.microsoft.com/office/powerpoint/2010/main" val="597201243"/>
      </p:ext>
    </p:extLst>
  </p:cSld>
  <p:clrMapOvr>
    <a:masterClrMapping/>
  </p:clrMapOvr>
  <p:transition advTm="157"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实际应为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B-Tree), 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路平衡搜索树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3)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Bef>
                    <a:spcPts val="600"/>
                  </a:spcBef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除叶子节点外，节点的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分支数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（度数）比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个数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</a:t>
                </a:r>
                <a:r>
                  <a:rPr lang="en-US" altLang="zh-CN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[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sz="2400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]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树，每个非根节点的关键码个数不能过少，也不能超过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m-1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3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证明：第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层关键码总数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，其上一层分支总数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，本层分支总数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，满足：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k-1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</a:t>
                </a:r>
                <a:r>
                  <a:rPr lang="en-US" altLang="zh-CN" sz="24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L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，可递推得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300"/>
                  </a:spcAft>
                  <a:buClr>
                    <a:srgbClr val="C00000"/>
                  </a:buClr>
                  <a:defRPr/>
                </a:pP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+N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+N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+N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+…+</a:t>
                </a:r>
                <a:r>
                  <a:rPr lang="en-US" altLang="zh-CN" sz="2400" b="1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en-US" altLang="zh-CN" sz="2400" b="1" baseline="-25000" dirty="0" err="1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L</a:t>
                </a:r>
                <a:r>
                  <a:rPr lang="en-US" altLang="zh-CN" sz="2400" b="1" baseline="-25000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5709255"/>
              </a:xfrm>
              <a:prstGeom prst="rect">
                <a:avLst/>
              </a:prstGeom>
              <a:blipFill>
                <a:blip r:embed="rId3"/>
                <a:stretch>
                  <a:fillRect l="-1571" t="-1389" r="-410" b="-160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sp>
        <p:nvSpPr>
          <p:cNvPr id="5" name="矩形 4"/>
          <p:cNvSpPr/>
          <p:nvPr/>
        </p:nvSpPr>
        <p:spPr>
          <a:xfrm>
            <a:off x="2723912" y="240885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952059" y="2396753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6085922" y="2396753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529208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6876256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7164288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7452320" y="290376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5436096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6372200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5148064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64908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5004048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5731945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5443913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7096075" y="3164239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7466679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7668344" y="3461180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52059" y="345917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36296" y="3459209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66638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6382716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6234510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8028384" y="3459147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7746500" y="3154915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矩形 25"/>
          <p:cNvSpPr/>
          <p:nvPr/>
        </p:nvSpPr>
        <p:spPr bwMode="auto">
          <a:xfrm>
            <a:off x="2163030" y="23967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1369188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953364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矩形 28"/>
          <p:cNvSpPr/>
          <p:nvPr/>
        </p:nvSpPr>
        <p:spPr bwMode="auto">
          <a:xfrm>
            <a:off x="3241396" y="290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" name="直接箭头连接符 30"/>
          <p:cNvCxnSpPr>
            <a:endCxn id="27" idx="0"/>
          </p:cNvCxnSpPr>
          <p:nvPr/>
        </p:nvCxnSpPr>
        <p:spPr bwMode="auto">
          <a:xfrm flipH="1">
            <a:off x="1513204" y="2652605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" name="直接箭头连接符 31"/>
          <p:cNvCxnSpPr/>
          <p:nvPr/>
        </p:nvCxnSpPr>
        <p:spPr bwMode="auto">
          <a:xfrm>
            <a:off x="2449308" y="2652605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H="1">
            <a:off x="1225172" y="3164239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" name="直接箭头连接符 33"/>
          <p:cNvCxnSpPr/>
          <p:nvPr/>
        </p:nvCxnSpPr>
        <p:spPr bwMode="auto">
          <a:xfrm>
            <a:off x="1642016" y="3162545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" name="矩形 34"/>
          <p:cNvSpPr/>
          <p:nvPr/>
        </p:nvSpPr>
        <p:spPr bwMode="auto">
          <a:xfrm>
            <a:off x="1081156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" name="矩形 35"/>
          <p:cNvSpPr/>
          <p:nvPr/>
        </p:nvSpPr>
        <p:spPr bwMode="auto">
          <a:xfrm>
            <a:off x="1809053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1521021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8" name="直接箭头连接符 37"/>
          <p:cNvCxnSpPr/>
          <p:nvPr/>
        </p:nvCxnSpPr>
        <p:spPr bwMode="auto">
          <a:xfrm flipH="1">
            <a:off x="3132864" y="3164193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9" name="直接箭头连接符 38"/>
          <p:cNvCxnSpPr/>
          <p:nvPr/>
        </p:nvCxnSpPr>
        <p:spPr bwMode="auto">
          <a:xfrm>
            <a:off x="3543787" y="3167842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0" name="矩形 39"/>
          <p:cNvSpPr/>
          <p:nvPr/>
        </p:nvSpPr>
        <p:spPr bwMode="auto">
          <a:xfrm>
            <a:off x="3745452" y="34611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矩形 40"/>
          <p:cNvSpPr/>
          <p:nvPr/>
        </p:nvSpPr>
        <p:spPr bwMode="auto">
          <a:xfrm>
            <a:off x="3129487" y="34591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矩形 42"/>
          <p:cNvSpPr/>
          <p:nvPr/>
        </p:nvSpPr>
        <p:spPr bwMode="auto">
          <a:xfrm>
            <a:off x="284380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4" name="直接箭头连接符 43"/>
          <p:cNvCxnSpPr/>
          <p:nvPr/>
        </p:nvCxnSpPr>
        <p:spPr bwMode="auto">
          <a:xfrm flipH="1">
            <a:off x="2459824" y="3154915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5" name="矩形 44"/>
          <p:cNvSpPr/>
          <p:nvPr/>
        </p:nvSpPr>
        <p:spPr bwMode="auto">
          <a:xfrm>
            <a:off x="2311618" y="34591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箭头连接符 50"/>
          <p:cNvCxnSpPr/>
          <p:nvPr/>
        </p:nvCxnSpPr>
        <p:spPr bwMode="auto">
          <a:xfrm>
            <a:off x="2307785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6229938" y="2204864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" name="组合 5"/>
          <p:cNvGrpSpPr/>
          <p:nvPr/>
        </p:nvGrpSpPr>
        <p:grpSpPr>
          <a:xfrm>
            <a:off x="1115617" y="3714999"/>
            <a:ext cx="7705158" cy="645214"/>
            <a:chOff x="1115617" y="3714999"/>
            <a:chExt cx="7705158" cy="645214"/>
          </a:xfrm>
        </p:grpSpPr>
        <p:grpSp>
          <p:nvGrpSpPr>
            <p:cNvPr id="4" name="组合 3"/>
            <p:cNvGrpSpPr/>
            <p:nvPr/>
          </p:nvGrpSpPr>
          <p:grpSpPr>
            <a:xfrm>
              <a:off x="5004048" y="3714999"/>
              <a:ext cx="3312368" cy="267678"/>
              <a:chOff x="5004048" y="3714999"/>
              <a:chExt cx="3312368" cy="267678"/>
            </a:xfrm>
          </p:grpSpPr>
          <p:cxnSp>
            <p:nvCxnSpPr>
              <p:cNvPr id="70" name="直接箭头连接符 69"/>
              <p:cNvCxnSpPr/>
              <p:nvPr/>
            </p:nvCxnSpPr>
            <p:spPr bwMode="auto">
              <a:xfrm>
                <a:off x="529208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3" name="直接箭头连接符 52"/>
              <p:cNvCxnSpPr/>
              <p:nvPr/>
            </p:nvCxnSpPr>
            <p:spPr bwMode="auto">
              <a:xfrm>
                <a:off x="500404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5" name="直接箭头连接符 54"/>
              <p:cNvCxnSpPr/>
              <p:nvPr/>
            </p:nvCxnSpPr>
            <p:spPr bwMode="auto">
              <a:xfrm>
                <a:off x="6522542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6" name="直接箭头连接符 55"/>
              <p:cNvCxnSpPr/>
              <p:nvPr/>
            </p:nvCxnSpPr>
            <p:spPr bwMode="auto">
              <a:xfrm>
                <a:off x="6234510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7" name="直接箭头连接符 56"/>
              <p:cNvCxnSpPr/>
              <p:nvPr/>
            </p:nvCxnSpPr>
            <p:spPr bwMode="auto">
              <a:xfrm>
                <a:off x="795637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8" name="直接箭头连接符 57"/>
              <p:cNvCxnSpPr/>
              <p:nvPr/>
            </p:nvCxnSpPr>
            <p:spPr bwMode="auto">
              <a:xfrm>
                <a:off x="766834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59" name="直接箭头连接符 58"/>
              <p:cNvCxnSpPr/>
              <p:nvPr/>
            </p:nvCxnSpPr>
            <p:spPr bwMode="auto">
              <a:xfrm>
                <a:off x="831641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0" name="直接箭头连接符 59"/>
              <p:cNvCxnSpPr/>
              <p:nvPr/>
            </p:nvCxnSpPr>
            <p:spPr bwMode="auto">
              <a:xfrm>
                <a:off x="8028384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2" name="直接箭头连接符 61"/>
              <p:cNvCxnSpPr/>
              <p:nvPr/>
            </p:nvCxnSpPr>
            <p:spPr bwMode="auto">
              <a:xfrm>
                <a:off x="5731945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3" name="直接箭头连接符 62"/>
              <p:cNvCxnSpPr/>
              <p:nvPr/>
            </p:nvCxnSpPr>
            <p:spPr bwMode="auto">
              <a:xfrm>
                <a:off x="544391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4" name="直接箭头连接符 63"/>
              <p:cNvCxnSpPr/>
              <p:nvPr/>
            </p:nvCxnSpPr>
            <p:spPr bwMode="auto">
              <a:xfrm>
                <a:off x="6952059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5" name="直接箭头连接符 64"/>
              <p:cNvCxnSpPr/>
              <p:nvPr/>
            </p:nvCxnSpPr>
            <p:spPr bwMode="auto">
              <a:xfrm>
                <a:off x="6664027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6" name="直接箭头连接符 65"/>
              <p:cNvCxnSpPr/>
              <p:nvPr/>
            </p:nvCxnSpPr>
            <p:spPr bwMode="auto">
              <a:xfrm>
                <a:off x="7524328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7" name="直接箭头连接符 66"/>
              <p:cNvCxnSpPr/>
              <p:nvPr/>
            </p:nvCxnSpPr>
            <p:spPr bwMode="auto">
              <a:xfrm>
                <a:off x="7236296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  <p:cxnSp>
            <p:nvCxnSpPr>
              <p:cNvPr id="69" name="直接箭头连接符 68"/>
              <p:cNvCxnSpPr/>
              <p:nvPr/>
            </p:nvCxnSpPr>
            <p:spPr bwMode="auto">
              <a:xfrm>
                <a:off x="6031783" y="3714999"/>
                <a:ext cx="0" cy="26767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7030A0"/>
                </a:solidFill>
                <a:prstDash val="sysDash"/>
                <a:round/>
                <a:headEnd type="oval"/>
                <a:tailEnd type="stealth" w="med" len="lg"/>
              </a:ln>
              <a:effectLst/>
            </p:spPr>
          </p:cxnSp>
        </p:grpSp>
        <p:sp>
          <p:nvSpPr>
            <p:cNvPr id="75" name="矩形 74"/>
            <p:cNvSpPr/>
            <p:nvPr/>
          </p:nvSpPr>
          <p:spPr>
            <a:xfrm>
              <a:off x="1115617" y="3990881"/>
              <a:ext cx="77051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可以证明：最底层叶子节点的分支总数（紫色键）比树的关键码总数</a:t>
              </a:r>
              <a:r>
                <a:rPr lang="en-US" altLang="zh-CN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</a:t>
              </a:r>
              <a:r>
                <a:rPr lang="en-US" altLang="zh-CN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62998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合 88"/>
          <p:cNvGrpSpPr/>
          <p:nvPr/>
        </p:nvGrpSpPr>
        <p:grpSpPr>
          <a:xfrm>
            <a:off x="7387833" y="3645577"/>
            <a:ext cx="648072" cy="274099"/>
            <a:chOff x="7171024" y="3102290"/>
            <a:chExt cx="648072" cy="274099"/>
          </a:xfrm>
        </p:grpSpPr>
        <p:sp>
          <p:nvSpPr>
            <p:cNvPr id="90" name="圆角矩形 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1" name="椭圆 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4" name="椭圆 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304691" y="3068960"/>
            <a:ext cx="648072" cy="274099"/>
            <a:chOff x="7171024" y="3102290"/>
            <a:chExt cx="648072" cy="274099"/>
          </a:xfrm>
        </p:grpSpPr>
        <p:sp>
          <p:nvSpPr>
            <p:cNvPr id="69" name="圆角矩形 68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1" name="椭圆 70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2" name="椭圆 71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首先证明不等式左边。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树更矮，各节点都应包含尽可能多的关键码。因此，各层次上节点数至多为：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𝟏</m:t>
                      </m:r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𝒎</m:t>
                      </m:r>
                    </m:oMath>
                  </m:oMathPara>
                </a14:m>
                <a:endParaRPr lang="en-US" altLang="zh-CN" sz="2000" b="1" dirty="0"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p>
                      </m:sSup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…</m:t>
                      </m:r>
                    </m:oMath>
                  </m:oMathPara>
                </a14:m>
                <a:endParaRPr lang="en-US" altLang="zh-CN" sz="20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</m:oMath>
                  </m:oMathPara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据前一页结论有，</a:t>
                </a:r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𝒏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𝒉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sup>
                    </m:sSup>
                  </m:oMath>
                </a14:m>
                <a:endParaRPr lang="en-US" altLang="zh-CN" sz="2000" b="1" dirty="0"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Cambria Math" panose="02040503050406030204" pitchFamily="18" charset="0"/>
                  </a:rPr>
                  <a:t>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⇒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</m:t>
                    </m:r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≥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zh-CN" altLang="en-US" sz="20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000" b="1" i="1" dirty="0">
                  <a:solidFill>
                    <a:schemeClr val="accent2">
                      <a:lumMod val="50000"/>
                    </a:schemeClr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661" y="1134543"/>
                <a:ext cx="8928992" cy="5464253"/>
              </a:xfrm>
              <a:prstGeom prst="rect">
                <a:avLst/>
              </a:prstGeom>
              <a:blipFill>
                <a:blip r:embed="rId3"/>
                <a:stretch>
                  <a:fillRect l="-1571" t="-1451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cxnSp>
        <p:nvCxnSpPr>
          <p:cNvPr id="7" name="直接箭头连接符 6"/>
          <p:cNvCxnSpPr>
            <a:endCxn id="83" idx="0"/>
          </p:cNvCxnSpPr>
          <p:nvPr/>
        </p:nvCxnSpPr>
        <p:spPr bwMode="auto">
          <a:xfrm>
            <a:off x="5780310" y="3346341"/>
            <a:ext cx="887443" cy="2926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" name="直接箭头连接符 7"/>
          <p:cNvCxnSpPr>
            <a:endCxn id="102" idx="0"/>
          </p:cNvCxnSpPr>
          <p:nvPr/>
        </p:nvCxnSpPr>
        <p:spPr bwMode="auto">
          <a:xfrm flipH="1">
            <a:off x="4579521" y="3346048"/>
            <a:ext cx="910294" cy="292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6" name="矩形 65"/>
          <p:cNvSpPr/>
          <p:nvPr/>
        </p:nvSpPr>
        <p:spPr>
          <a:xfrm>
            <a:off x="6005051" y="3027091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的矮胖情况</a:t>
            </a:r>
          </a:p>
        </p:txBody>
      </p:sp>
      <p:cxnSp>
        <p:nvCxnSpPr>
          <p:cNvPr id="74" name="直接箭头连接符 73"/>
          <p:cNvCxnSpPr>
            <a:endCxn id="108" idx="0"/>
          </p:cNvCxnSpPr>
          <p:nvPr/>
        </p:nvCxnSpPr>
        <p:spPr bwMode="auto">
          <a:xfrm flipH="1">
            <a:off x="3535405" y="3346048"/>
            <a:ext cx="1794782" cy="294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5" name="直接箭头连接符 74"/>
          <p:cNvCxnSpPr>
            <a:stCxn id="69" idx="2"/>
            <a:endCxn id="96" idx="0"/>
          </p:cNvCxnSpPr>
          <p:nvPr/>
        </p:nvCxnSpPr>
        <p:spPr bwMode="auto">
          <a:xfrm flipH="1">
            <a:off x="5623637" y="3343059"/>
            <a:ext cx="5090" cy="2926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7" name="直接箭头连接符 76"/>
          <p:cNvCxnSpPr>
            <a:endCxn id="90" idx="0"/>
          </p:cNvCxnSpPr>
          <p:nvPr/>
        </p:nvCxnSpPr>
        <p:spPr bwMode="auto">
          <a:xfrm>
            <a:off x="5952384" y="3349159"/>
            <a:ext cx="1759485" cy="2964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2" name="组合 81"/>
          <p:cNvGrpSpPr/>
          <p:nvPr/>
        </p:nvGrpSpPr>
        <p:grpSpPr>
          <a:xfrm>
            <a:off x="6343717" y="3639004"/>
            <a:ext cx="648072" cy="274099"/>
            <a:chOff x="7171024" y="3102290"/>
            <a:chExt cx="648072" cy="274099"/>
          </a:xfrm>
        </p:grpSpPr>
        <p:sp>
          <p:nvSpPr>
            <p:cNvPr id="83" name="圆角矩形 82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4" name="椭圆 83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5" name="椭圆 84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6" name="椭圆 85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7" name="椭圆 86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299601" y="3635718"/>
            <a:ext cx="648072" cy="274099"/>
            <a:chOff x="7171024" y="3102290"/>
            <a:chExt cx="648072" cy="274099"/>
          </a:xfrm>
        </p:grpSpPr>
        <p:sp>
          <p:nvSpPr>
            <p:cNvPr id="96" name="圆角矩形 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8" name="椭圆 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9" name="椭圆 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0" name="椭圆 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4255485" y="3639004"/>
            <a:ext cx="648072" cy="274099"/>
            <a:chOff x="7171024" y="3102290"/>
            <a:chExt cx="648072" cy="274099"/>
          </a:xfrm>
        </p:grpSpPr>
        <p:sp>
          <p:nvSpPr>
            <p:cNvPr id="102" name="圆角矩形 10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3" name="椭圆 10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4" name="椭圆 10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6" name="椭圆 10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3211369" y="3640819"/>
            <a:ext cx="648072" cy="274099"/>
            <a:chOff x="7171024" y="3102290"/>
            <a:chExt cx="648072" cy="274099"/>
          </a:xfrm>
        </p:grpSpPr>
        <p:sp>
          <p:nvSpPr>
            <p:cNvPr id="108" name="圆角矩形 10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9" name="椭圆 10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0" name="椭圆 10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2" name="椭圆 11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1" name="组合 250"/>
          <p:cNvGrpSpPr/>
          <p:nvPr/>
        </p:nvGrpSpPr>
        <p:grpSpPr>
          <a:xfrm>
            <a:off x="2123728" y="4144506"/>
            <a:ext cx="648072" cy="274099"/>
            <a:chOff x="7171024" y="3102290"/>
            <a:chExt cx="648072" cy="274099"/>
          </a:xfrm>
        </p:grpSpPr>
        <p:sp>
          <p:nvSpPr>
            <p:cNvPr id="252" name="圆角矩形 25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3" name="椭圆 25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5" name="椭圆 25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6" name="椭圆 25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57" name="组合 256"/>
          <p:cNvGrpSpPr/>
          <p:nvPr/>
        </p:nvGrpSpPr>
        <p:grpSpPr>
          <a:xfrm>
            <a:off x="2814628" y="4143711"/>
            <a:ext cx="648072" cy="274099"/>
            <a:chOff x="7171024" y="3102290"/>
            <a:chExt cx="648072" cy="274099"/>
          </a:xfrm>
        </p:grpSpPr>
        <p:sp>
          <p:nvSpPr>
            <p:cNvPr id="258" name="圆角矩形 25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9" name="椭圆 25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1" name="椭圆 26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2" name="椭圆 26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3502610" y="4140081"/>
            <a:ext cx="648072" cy="274099"/>
            <a:chOff x="7171024" y="3102290"/>
            <a:chExt cx="648072" cy="274099"/>
          </a:xfrm>
        </p:grpSpPr>
        <p:sp>
          <p:nvSpPr>
            <p:cNvPr id="264" name="圆角矩形 26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5" name="椭圆 26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6" name="椭圆 26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7" name="椭圆 26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8" name="椭圆 26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4193510" y="4139286"/>
            <a:ext cx="648072" cy="274099"/>
            <a:chOff x="7171024" y="3102290"/>
            <a:chExt cx="648072" cy="274099"/>
          </a:xfrm>
        </p:grpSpPr>
        <p:sp>
          <p:nvSpPr>
            <p:cNvPr id="270" name="圆角矩形 26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1" name="椭圆 27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2" name="椭圆 27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3" name="椭圆 27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4" name="椭圆 27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4885366" y="4134823"/>
            <a:ext cx="648072" cy="274099"/>
            <a:chOff x="7171024" y="3102290"/>
            <a:chExt cx="648072" cy="274099"/>
          </a:xfrm>
        </p:grpSpPr>
        <p:sp>
          <p:nvSpPr>
            <p:cNvPr id="276" name="圆角矩形 27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7" name="椭圆 27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8" name="椭圆 27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79" name="椭圆 27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0" name="椭圆 27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5576266" y="4134028"/>
            <a:ext cx="648072" cy="274099"/>
            <a:chOff x="7171024" y="3102290"/>
            <a:chExt cx="648072" cy="274099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4" name="椭圆 28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5" name="椭圆 28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6" name="椭圆 28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6264248" y="4130398"/>
            <a:ext cx="648072" cy="274099"/>
            <a:chOff x="7171024" y="3102290"/>
            <a:chExt cx="648072" cy="274099"/>
          </a:xfrm>
        </p:grpSpPr>
        <p:sp>
          <p:nvSpPr>
            <p:cNvPr id="288" name="圆角矩形 28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9" name="椭圆 28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1" name="椭圆 29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2" name="椭圆 29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955148" y="4129603"/>
            <a:ext cx="648072" cy="274099"/>
            <a:chOff x="7171024" y="3102290"/>
            <a:chExt cx="648072" cy="274099"/>
          </a:xfrm>
        </p:grpSpPr>
        <p:sp>
          <p:nvSpPr>
            <p:cNvPr id="294" name="圆角矩形 29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5" name="椭圆 29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7" name="椭圆 29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8" name="椭圆 29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7643130" y="4125641"/>
            <a:ext cx="648072" cy="274099"/>
            <a:chOff x="7171024" y="3102290"/>
            <a:chExt cx="648072" cy="274099"/>
          </a:xfrm>
        </p:grpSpPr>
        <p:sp>
          <p:nvSpPr>
            <p:cNvPr id="300" name="圆角矩形 29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1" name="椭圆 30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2" name="椭圆 30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3" name="椭圆 30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4" name="椭圆 30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05" name="组合 304"/>
          <p:cNvGrpSpPr/>
          <p:nvPr/>
        </p:nvGrpSpPr>
        <p:grpSpPr>
          <a:xfrm>
            <a:off x="8334030" y="4124846"/>
            <a:ext cx="648072" cy="274099"/>
            <a:chOff x="7171024" y="3102290"/>
            <a:chExt cx="648072" cy="274099"/>
          </a:xfrm>
        </p:grpSpPr>
        <p:sp>
          <p:nvSpPr>
            <p:cNvPr id="306" name="圆角矩形 30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7" name="椭圆 30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8" name="椭圆 30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0" name="椭圆 30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1" name="组合 310"/>
          <p:cNvGrpSpPr/>
          <p:nvPr/>
        </p:nvGrpSpPr>
        <p:grpSpPr>
          <a:xfrm>
            <a:off x="2124886" y="4477160"/>
            <a:ext cx="648072" cy="274099"/>
            <a:chOff x="7171024" y="3102290"/>
            <a:chExt cx="648072" cy="274099"/>
          </a:xfrm>
        </p:grpSpPr>
        <p:sp>
          <p:nvSpPr>
            <p:cNvPr id="312" name="圆角矩形 31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3" name="椭圆 31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4" name="椭圆 31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5" name="椭圆 31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6" name="椭圆 31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17" name="组合 316"/>
          <p:cNvGrpSpPr/>
          <p:nvPr/>
        </p:nvGrpSpPr>
        <p:grpSpPr>
          <a:xfrm>
            <a:off x="2815786" y="4476365"/>
            <a:ext cx="648072" cy="274099"/>
            <a:chOff x="7171024" y="3102290"/>
            <a:chExt cx="648072" cy="274099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0" name="椭圆 31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1" name="椭圆 32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3" name="组合 322"/>
          <p:cNvGrpSpPr/>
          <p:nvPr/>
        </p:nvGrpSpPr>
        <p:grpSpPr>
          <a:xfrm>
            <a:off x="3503768" y="4472735"/>
            <a:ext cx="648072" cy="274099"/>
            <a:chOff x="7171024" y="3102290"/>
            <a:chExt cx="648072" cy="274099"/>
          </a:xfrm>
        </p:grpSpPr>
        <p:sp>
          <p:nvSpPr>
            <p:cNvPr id="324" name="圆角矩形 32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5" name="椭圆 32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6" name="椭圆 32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7" name="椭圆 32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8" name="椭圆 32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29" name="组合 328"/>
          <p:cNvGrpSpPr/>
          <p:nvPr/>
        </p:nvGrpSpPr>
        <p:grpSpPr>
          <a:xfrm>
            <a:off x="4194668" y="4471940"/>
            <a:ext cx="648072" cy="274099"/>
            <a:chOff x="7171024" y="3102290"/>
            <a:chExt cx="648072" cy="274099"/>
          </a:xfrm>
        </p:grpSpPr>
        <p:sp>
          <p:nvSpPr>
            <p:cNvPr id="330" name="圆角矩形 32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1" name="椭圆 33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2" name="椭圆 33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3" name="椭圆 33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4" name="椭圆 33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35" name="组合 334"/>
          <p:cNvGrpSpPr/>
          <p:nvPr/>
        </p:nvGrpSpPr>
        <p:grpSpPr>
          <a:xfrm>
            <a:off x="4886524" y="4467477"/>
            <a:ext cx="648072" cy="274099"/>
            <a:chOff x="7171024" y="3102290"/>
            <a:chExt cx="648072" cy="274099"/>
          </a:xfrm>
        </p:grpSpPr>
        <p:sp>
          <p:nvSpPr>
            <p:cNvPr id="336" name="圆角矩形 33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7" name="椭圆 33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8" name="椭圆 33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9" name="椭圆 33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0" name="椭圆 33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1" name="组合 340"/>
          <p:cNvGrpSpPr/>
          <p:nvPr/>
        </p:nvGrpSpPr>
        <p:grpSpPr>
          <a:xfrm>
            <a:off x="5577424" y="4466682"/>
            <a:ext cx="648072" cy="274099"/>
            <a:chOff x="7171024" y="3102290"/>
            <a:chExt cx="648072" cy="274099"/>
          </a:xfrm>
        </p:grpSpPr>
        <p:sp>
          <p:nvSpPr>
            <p:cNvPr id="342" name="圆角矩形 34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3" name="椭圆 34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4" name="椭圆 34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5" name="椭圆 34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6" name="椭圆 34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47" name="组合 346"/>
          <p:cNvGrpSpPr/>
          <p:nvPr/>
        </p:nvGrpSpPr>
        <p:grpSpPr>
          <a:xfrm>
            <a:off x="6265406" y="4463052"/>
            <a:ext cx="648072" cy="274099"/>
            <a:chOff x="7171024" y="3102290"/>
            <a:chExt cx="648072" cy="274099"/>
          </a:xfrm>
        </p:grpSpPr>
        <p:sp>
          <p:nvSpPr>
            <p:cNvPr id="348" name="圆角矩形 34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49" name="椭圆 34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0" name="椭圆 34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1" name="椭圆 35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2" name="椭圆 35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3" name="组合 352"/>
          <p:cNvGrpSpPr/>
          <p:nvPr/>
        </p:nvGrpSpPr>
        <p:grpSpPr>
          <a:xfrm>
            <a:off x="6956306" y="4462257"/>
            <a:ext cx="648072" cy="274099"/>
            <a:chOff x="7171024" y="3102290"/>
            <a:chExt cx="648072" cy="274099"/>
          </a:xfrm>
        </p:grpSpPr>
        <p:sp>
          <p:nvSpPr>
            <p:cNvPr id="354" name="圆角矩形 35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5" name="椭圆 35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6" name="椭圆 35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7" name="椭圆 35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58" name="椭圆 35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59" name="组合 358"/>
          <p:cNvGrpSpPr/>
          <p:nvPr/>
        </p:nvGrpSpPr>
        <p:grpSpPr>
          <a:xfrm>
            <a:off x="7644288" y="4458295"/>
            <a:ext cx="648072" cy="274099"/>
            <a:chOff x="7171024" y="3102290"/>
            <a:chExt cx="648072" cy="274099"/>
          </a:xfrm>
        </p:grpSpPr>
        <p:sp>
          <p:nvSpPr>
            <p:cNvPr id="360" name="圆角矩形 35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1" name="椭圆 36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2" name="椭圆 36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3" name="椭圆 36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4" name="椭圆 36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8335188" y="4457500"/>
            <a:ext cx="648072" cy="274099"/>
            <a:chOff x="7171024" y="3102290"/>
            <a:chExt cx="648072" cy="274099"/>
          </a:xfrm>
        </p:grpSpPr>
        <p:sp>
          <p:nvSpPr>
            <p:cNvPr id="366" name="圆角矩形 36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7" name="椭圆 36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8" name="椭圆 36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69" name="椭圆 36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0" name="椭圆 36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1" name="组合 370"/>
          <p:cNvGrpSpPr/>
          <p:nvPr/>
        </p:nvGrpSpPr>
        <p:grpSpPr>
          <a:xfrm>
            <a:off x="3846271" y="4809706"/>
            <a:ext cx="648072" cy="274099"/>
            <a:chOff x="7171024" y="3102290"/>
            <a:chExt cx="648072" cy="274099"/>
          </a:xfrm>
        </p:grpSpPr>
        <p:sp>
          <p:nvSpPr>
            <p:cNvPr id="372" name="圆角矩形 371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3" name="椭圆 372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4" name="椭圆 373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5" name="椭圆 374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6" name="椭圆 375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77" name="组合 376"/>
          <p:cNvGrpSpPr/>
          <p:nvPr/>
        </p:nvGrpSpPr>
        <p:grpSpPr>
          <a:xfrm>
            <a:off x="4534253" y="4806076"/>
            <a:ext cx="648072" cy="274099"/>
            <a:chOff x="7171024" y="3102290"/>
            <a:chExt cx="648072" cy="274099"/>
          </a:xfrm>
        </p:grpSpPr>
        <p:sp>
          <p:nvSpPr>
            <p:cNvPr id="378" name="圆角矩形 377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79" name="椭圆 378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0" name="椭圆 379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1" name="椭圆 380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2" name="椭圆 381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3" name="组合 382"/>
          <p:cNvGrpSpPr/>
          <p:nvPr/>
        </p:nvGrpSpPr>
        <p:grpSpPr>
          <a:xfrm>
            <a:off x="5225153" y="4805281"/>
            <a:ext cx="648072" cy="274099"/>
            <a:chOff x="7171024" y="3102290"/>
            <a:chExt cx="648072" cy="274099"/>
          </a:xfrm>
        </p:grpSpPr>
        <p:sp>
          <p:nvSpPr>
            <p:cNvPr id="384" name="圆角矩形 383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5" name="椭圆 384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6" name="椭圆 385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7" name="椭圆 386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88" name="椭圆 387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89" name="组合 388"/>
          <p:cNvGrpSpPr/>
          <p:nvPr/>
        </p:nvGrpSpPr>
        <p:grpSpPr>
          <a:xfrm>
            <a:off x="5913135" y="4801319"/>
            <a:ext cx="648072" cy="274099"/>
            <a:chOff x="7171024" y="3102290"/>
            <a:chExt cx="648072" cy="274099"/>
          </a:xfrm>
        </p:grpSpPr>
        <p:sp>
          <p:nvSpPr>
            <p:cNvPr id="390" name="圆角矩形 389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1" name="椭圆 390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2" name="椭圆 391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3" name="椭圆 392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4" name="椭圆 393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95" name="组合 394"/>
          <p:cNvGrpSpPr/>
          <p:nvPr/>
        </p:nvGrpSpPr>
        <p:grpSpPr>
          <a:xfrm>
            <a:off x="6604035" y="4800524"/>
            <a:ext cx="648072" cy="274099"/>
            <a:chOff x="7171024" y="3102290"/>
            <a:chExt cx="648072" cy="274099"/>
          </a:xfrm>
        </p:grpSpPr>
        <p:sp>
          <p:nvSpPr>
            <p:cNvPr id="396" name="圆角矩形 395"/>
            <p:cNvSpPr/>
            <p:nvPr/>
          </p:nvSpPr>
          <p:spPr bwMode="auto">
            <a:xfrm>
              <a:off x="7171024" y="3102290"/>
              <a:ext cx="648072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7" name="椭圆 396"/>
            <p:cNvSpPr/>
            <p:nvPr/>
          </p:nvSpPr>
          <p:spPr bwMode="auto">
            <a:xfrm>
              <a:off x="7210934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8" name="椭圆 397"/>
            <p:cNvSpPr/>
            <p:nvPr/>
          </p:nvSpPr>
          <p:spPr bwMode="auto">
            <a:xfrm>
              <a:off x="7357092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99" name="椭圆 398"/>
            <p:cNvSpPr/>
            <p:nvPr/>
          </p:nvSpPr>
          <p:spPr bwMode="auto">
            <a:xfrm>
              <a:off x="7503250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00" name="椭圆 399"/>
            <p:cNvSpPr/>
            <p:nvPr/>
          </p:nvSpPr>
          <p:spPr bwMode="auto">
            <a:xfrm>
              <a:off x="7651219" y="3180577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401" name="直接箭头连接符 400"/>
          <p:cNvCxnSpPr>
            <a:endCxn id="252" idx="0"/>
          </p:cNvCxnSpPr>
          <p:nvPr/>
        </p:nvCxnSpPr>
        <p:spPr bwMode="auto">
          <a:xfrm flipH="1">
            <a:off x="2447764" y="3914918"/>
            <a:ext cx="801911" cy="2295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2" name="直接箭头连接符 401"/>
          <p:cNvCxnSpPr>
            <a:endCxn id="312" idx="0"/>
          </p:cNvCxnSpPr>
          <p:nvPr/>
        </p:nvCxnSpPr>
        <p:spPr bwMode="auto">
          <a:xfrm flipH="1">
            <a:off x="2448922" y="3923364"/>
            <a:ext cx="946886" cy="5537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3" name="直接箭头连接符 402"/>
          <p:cNvCxnSpPr>
            <a:endCxn id="258" idx="0"/>
          </p:cNvCxnSpPr>
          <p:nvPr/>
        </p:nvCxnSpPr>
        <p:spPr bwMode="auto">
          <a:xfrm flipH="1">
            <a:off x="3138664" y="3929426"/>
            <a:ext cx="397175" cy="2142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4" name="直接箭头连接符 403"/>
          <p:cNvCxnSpPr>
            <a:endCxn id="318" idx="0"/>
          </p:cNvCxnSpPr>
          <p:nvPr/>
        </p:nvCxnSpPr>
        <p:spPr bwMode="auto">
          <a:xfrm flipH="1">
            <a:off x="3139822" y="3929426"/>
            <a:ext cx="536048" cy="546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5" name="直接箭头连接符 404"/>
          <p:cNvCxnSpPr>
            <a:endCxn id="264" idx="0"/>
          </p:cNvCxnSpPr>
          <p:nvPr/>
        </p:nvCxnSpPr>
        <p:spPr bwMode="auto">
          <a:xfrm flipH="1">
            <a:off x="3826646" y="3926823"/>
            <a:ext cx="14216" cy="2132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6" name="直接箭头连接符 405"/>
          <p:cNvCxnSpPr>
            <a:endCxn id="324" idx="0"/>
          </p:cNvCxnSpPr>
          <p:nvPr/>
        </p:nvCxnSpPr>
        <p:spPr bwMode="auto">
          <a:xfrm flipH="1">
            <a:off x="3827804" y="3908057"/>
            <a:ext cx="430078" cy="5646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7" name="直接箭头连接符 406"/>
          <p:cNvCxnSpPr>
            <a:endCxn id="372" idx="0"/>
          </p:cNvCxnSpPr>
          <p:nvPr/>
        </p:nvCxnSpPr>
        <p:spPr bwMode="auto">
          <a:xfrm flipH="1">
            <a:off x="4170307" y="3915032"/>
            <a:ext cx="264625" cy="8946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8" name="直接箭头连接符 407"/>
          <p:cNvCxnSpPr>
            <a:endCxn id="270" idx="0"/>
          </p:cNvCxnSpPr>
          <p:nvPr/>
        </p:nvCxnSpPr>
        <p:spPr bwMode="auto">
          <a:xfrm flipH="1">
            <a:off x="4517546" y="3922007"/>
            <a:ext cx="66746" cy="2172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09" name="直接箭头连接符 408"/>
          <p:cNvCxnSpPr>
            <a:endCxn id="330" idx="0"/>
          </p:cNvCxnSpPr>
          <p:nvPr/>
        </p:nvCxnSpPr>
        <p:spPr bwMode="auto">
          <a:xfrm flipH="1">
            <a:off x="4518704" y="3916749"/>
            <a:ext cx="220673" cy="55519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0" name="直接箭头连接符 409"/>
          <p:cNvCxnSpPr>
            <a:endCxn id="378" idx="0"/>
          </p:cNvCxnSpPr>
          <p:nvPr/>
        </p:nvCxnSpPr>
        <p:spPr bwMode="auto">
          <a:xfrm flipH="1">
            <a:off x="4858289" y="3920395"/>
            <a:ext cx="47303" cy="885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1" name="直接箭头连接符 410"/>
          <p:cNvCxnSpPr>
            <a:endCxn id="276" idx="0"/>
          </p:cNvCxnSpPr>
          <p:nvPr/>
        </p:nvCxnSpPr>
        <p:spPr bwMode="auto">
          <a:xfrm flipH="1">
            <a:off x="5209402" y="3898827"/>
            <a:ext cx="98404" cy="2359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2" name="直接箭头连接符 411"/>
          <p:cNvCxnSpPr>
            <a:endCxn id="336" idx="0"/>
          </p:cNvCxnSpPr>
          <p:nvPr/>
        </p:nvCxnSpPr>
        <p:spPr bwMode="auto">
          <a:xfrm flipH="1">
            <a:off x="5210560" y="3903290"/>
            <a:ext cx="267969" cy="5641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3" name="直接箭头连接符 412"/>
          <p:cNvCxnSpPr>
            <a:endCxn id="384" idx="0"/>
          </p:cNvCxnSpPr>
          <p:nvPr/>
        </p:nvCxnSpPr>
        <p:spPr bwMode="auto">
          <a:xfrm flipH="1">
            <a:off x="5549189" y="3909817"/>
            <a:ext cx="78225" cy="8954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4" name="直接箭头连接符 413"/>
          <p:cNvCxnSpPr>
            <a:endCxn id="282" idx="0"/>
          </p:cNvCxnSpPr>
          <p:nvPr/>
        </p:nvCxnSpPr>
        <p:spPr bwMode="auto">
          <a:xfrm>
            <a:off x="5783149" y="3904394"/>
            <a:ext cx="117153" cy="229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5" name="直接箭头连接符 414"/>
          <p:cNvCxnSpPr>
            <a:endCxn id="342" idx="0"/>
          </p:cNvCxnSpPr>
          <p:nvPr/>
        </p:nvCxnSpPr>
        <p:spPr bwMode="auto">
          <a:xfrm flipH="1">
            <a:off x="5901460" y="3906153"/>
            <a:ext cx="49848" cy="5605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6" name="直接箭头连接符 415"/>
          <p:cNvCxnSpPr>
            <a:endCxn id="390" idx="0"/>
          </p:cNvCxnSpPr>
          <p:nvPr/>
        </p:nvCxnSpPr>
        <p:spPr bwMode="auto">
          <a:xfrm flipH="1">
            <a:off x="6237171" y="3919676"/>
            <a:ext cx="115660" cy="8816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7" name="直接箭头连接符 416"/>
          <p:cNvCxnSpPr>
            <a:endCxn id="348" idx="0"/>
          </p:cNvCxnSpPr>
          <p:nvPr/>
        </p:nvCxnSpPr>
        <p:spPr bwMode="auto">
          <a:xfrm>
            <a:off x="6531486" y="3913103"/>
            <a:ext cx="57956" cy="5499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8" name="直接箭头连接符 417"/>
          <p:cNvCxnSpPr>
            <a:endCxn id="288" idx="0"/>
          </p:cNvCxnSpPr>
          <p:nvPr/>
        </p:nvCxnSpPr>
        <p:spPr bwMode="auto">
          <a:xfrm flipH="1">
            <a:off x="6588284" y="3910508"/>
            <a:ext cx="95618" cy="2198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19" name="直接箭头连接符 418"/>
          <p:cNvCxnSpPr>
            <a:endCxn id="396" idx="0"/>
          </p:cNvCxnSpPr>
          <p:nvPr/>
        </p:nvCxnSpPr>
        <p:spPr bwMode="auto">
          <a:xfrm>
            <a:off x="6831866" y="3914918"/>
            <a:ext cx="96205" cy="8856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0" name="直接箭头连接符 419"/>
          <p:cNvCxnSpPr>
            <a:endCxn id="294" idx="0"/>
          </p:cNvCxnSpPr>
          <p:nvPr/>
        </p:nvCxnSpPr>
        <p:spPr bwMode="auto">
          <a:xfrm>
            <a:off x="6984528" y="3914746"/>
            <a:ext cx="294656" cy="21485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1" name="直接箭头连接符 420"/>
          <p:cNvCxnSpPr>
            <a:endCxn id="354" idx="0"/>
          </p:cNvCxnSpPr>
          <p:nvPr/>
        </p:nvCxnSpPr>
        <p:spPr bwMode="auto">
          <a:xfrm flipH="1">
            <a:off x="7280342" y="3914072"/>
            <a:ext cx="126764" cy="5481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2" name="直接箭头连接符 421"/>
          <p:cNvCxnSpPr>
            <a:endCxn id="360" idx="0"/>
          </p:cNvCxnSpPr>
          <p:nvPr/>
        </p:nvCxnSpPr>
        <p:spPr bwMode="auto">
          <a:xfrm>
            <a:off x="7578590" y="3918497"/>
            <a:ext cx="389734" cy="539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3" name="直接箭头连接符 422"/>
          <p:cNvCxnSpPr>
            <a:endCxn id="300" idx="0"/>
          </p:cNvCxnSpPr>
          <p:nvPr/>
        </p:nvCxnSpPr>
        <p:spPr bwMode="auto">
          <a:xfrm>
            <a:off x="7732389" y="3919469"/>
            <a:ext cx="234777" cy="20617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4" name="直接箭头连接符 423"/>
          <p:cNvCxnSpPr>
            <a:endCxn id="366" idx="0"/>
          </p:cNvCxnSpPr>
          <p:nvPr/>
        </p:nvCxnSpPr>
        <p:spPr bwMode="auto">
          <a:xfrm>
            <a:off x="7895324" y="3920176"/>
            <a:ext cx="763900" cy="5373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5" name="直接箭头连接符 424"/>
          <p:cNvCxnSpPr>
            <a:endCxn id="306" idx="0"/>
          </p:cNvCxnSpPr>
          <p:nvPr/>
        </p:nvCxnSpPr>
        <p:spPr bwMode="auto">
          <a:xfrm>
            <a:off x="8047333" y="3915440"/>
            <a:ext cx="610733" cy="2094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6" name="直接箭头连接符 425"/>
          <p:cNvCxnSpPr/>
          <p:nvPr/>
        </p:nvCxnSpPr>
        <p:spPr bwMode="auto">
          <a:xfrm flipH="1">
            <a:off x="216365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7" name="直接箭头连接符 426"/>
          <p:cNvCxnSpPr/>
          <p:nvPr/>
        </p:nvCxnSpPr>
        <p:spPr bwMode="auto">
          <a:xfrm flipH="1">
            <a:off x="229891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8" name="直接箭头连接符 427"/>
          <p:cNvCxnSpPr/>
          <p:nvPr/>
        </p:nvCxnSpPr>
        <p:spPr bwMode="auto">
          <a:xfrm flipH="1">
            <a:off x="243417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29" name="直接箭头连接符 428"/>
          <p:cNvCxnSpPr/>
          <p:nvPr/>
        </p:nvCxnSpPr>
        <p:spPr bwMode="auto">
          <a:xfrm flipH="1">
            <a:off x="256944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0" name="直接箭头连接符 429"/>
          <p:cNvCxnSpPr/>
          <p:nvPr/>
        </p:nvCxnSpPr>
        <p:spPr bwMode="auto">
          <a:xfrm flipH="1">
            <a:off x="270470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1" name="直接箭头连接符 430"/>
          <p:cNvCxnSpPr/>
          <p:nvPr/>
        </p:nvCxnSpPr>
        <p:spPr bwMode="auto">
          <a:xfrm flipH="1">
            <a:off x="28399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2" name="直接箭头连接符 431"/>
          <p:cNvCxnSpPr/>
          <p:nvPr/>
        </p:nvCxnSpPr>
        <p:spPr bwMode="auto">
          <a:xfrm flipH="1">
            <a:off x="29752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3" name="直接箭头连接符 432"/>
          <p:cNvCxnSpPr/>
          <p:nvPr/>
        </p:nvCxnSpPr>
        <p:spPr bwMode="auto">
          <a:xfrm flipH="1">
            <a:off x="31104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4" name="直接箭头连接符 433"/>
          <p:cNvCxnSpPr/>
          <p:nvPr/>
        </p:nvCxnSpPr>
        <p:spPr bwMode="auto">
          <a:xfrm flipH="1">
            <a:off x="32457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5" name="直接箭头连接符 434"/>
          <p:cNvCxnSpPr/>
          <p:nvPr/>
        </p:nvCxnSpPr>
        <p:spPr bwMode="auto">
          <a:xfrm flipH="1">
            <a:off x="33810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6" name="直接箭头连接符 435"/>
          <p:cNvCxnSpPr/>
          <p:nvPr/>
        </p:nvCxnSpPr>
        <p:spPr bwMode="auto">
          <a:xfrm flipH="1">
            <a:off x="35162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7" name="直接箭头连接符 436"/>
          <p:cNvCxnSpPr/>
          <p:nvPr/>
        </p:nvCxnSpPr>
        <p:spPr bwMode="auto">
          <a:xfrm flipH="1">
            <a:off x="36515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8" name="直接箭头连接符 437"/>
          <p:cNvCxnSpPr/>
          <p:nvPr/>
        </p:nvCxnSpPr>
        <p:spPr bwMode="auto">
          <a:xfrm flipH="1">
            <a:off x="37868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39" name="直接箭头连接符 438"/>
          <p:cNvCxnSpPr/>
          <p:nvPr/>
        </p:nvCxnSpPr>
        <p:spPr bwMode="auto">
          <a:xfrm flipH="1">
            <a:off x="39220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0" name="直接箭头连接符 439"/>
          <p:cNvCxnSpPr/>
          <p:nvPr/>
        </p:nvCxnSpPr>
        <p:spPr bwMode="auto">
          <a:xfrm flipH="1">
            <a:off x="40573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1" name="直接箭头连接符 440"/>
          <p:cNvCxnSpPr/>
          <p:nvPr/>
        </p:nvCxnSpPr>
        <p:spPr bwMode="auto">
          <a:xfrm flipH="1">
            <a:off x="41926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2" name="直接箭头连接符 441"/>
          <p:cNvCxnSpPr/>
          <p:nvPr/>
        </p:nvCxnSpPr>
        <p:spPr bwMode="auto">
          <a:xfrm flipH="1">
            <a:off x="43278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3" name="直接箭头连接符 442"/>
          <p:cNvCxnSpPr/>
          <p:nvPr/>
        </p:nvCxnSpPr>
        <p:spPr bwMode="auto">
          <a:xfrm flipH="1">
            <a:off x="44631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4" name="直接箭头连接符 443"/>
          <p:cNvCxnSpPr/>
          <p:nvPr/>
        </p:nvCxnSpPr>
        <p:spPr bwMode="auto">
          <a:xfrm flipH="1">
            <a:off x="45984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5" name="直接箭头连接符 444"/>
          <p:cNvCxnSpPr/>
          <p:nvPr/>
        </p:nvCxnSpPr>
        <p:spPr bwMode="auto">
          <a:xfrm flipH="1">
            <a:off x="47336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6" name="直接箭头连接符 445"/>
          <p:cNvCxnSpPr/>
          <p:nvPr/>
        </p:nvCxnSpPr>
        <p:spPr bwMode="auto">
          <a:xfrm flipH="1">
            <a:off x="48689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7" name="直接箭头连接符 446"/>
          <p:cNvCxnSpPr/>
          <p:nvPr/>
        </p:nvCxnSpPr>
        <p:spPr bwMode="auto">
          <a:xfrm flipH="1">
            <a:off x="50041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8" name="直接箭头连接符 447"/>
          <p:cNvCxnSpPr/>
          <p:nvPr/>
        </p:nvCxnSpPr>
        <p:spPr bwMode="auto">
          <a:xfrm flipH="1">
            <a:off x="51394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49" name="直接箭头连接符 448"/>
          <p:cNvCxnSpPr/>
          <p:nvPr/>
        </p:nvCxnSpPr>
        <p:spPr bwMode="auto">
          <a:xfrm flipH="1">
            <a:off x="52747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6" name="直接箭头连接符 455"/>
          <p:cNvCxnSpPr/>
          <p:nvPr/>
        </p:nvCxnSpPr>
        <p:spPr bwMode="auto">
          <a:xfrm flipH="1">
            <a:off x="622157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7" name="直接箭头连接符 456"/>
          <p:cNvCxnSpPr/>
          <p:nvPr/>
        </p:nvCxnSpPr>
        <p:spPr bwMode="auto">
          <a:xfrm flipH="1">
            <a:off x="635683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8" name="直接箭头连接符 457"/>
          <p:cNvCxnSpPr/>
          <p:nvPr/>
        </p:nvCxnSpPr>
        <p:spPr bwMode="auto">
          <a:xfrm flipH="1">
            <a:off x="649209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59" name="直接箭头连接符 458"/>
          <p:cNvCxnSpPr/>
          <p:nvPr/>
        </p:nvCxnSpPr>
        <p:spPr bwMode="auto">
          <a:xfrm flipH="1">
            <a:off x="662736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0" name="直接箭头连接符 459"/>
          <p:cNvCxnSpPr/>
          <p:nvPr/>
        </p:nvCxnSpPr>
        <p:spPr bwMode="auto">
          <a:xfrm flipH="1">
            <a:off x="676262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1" name="直接箭头连接符 460"/>
          <p:cNvCxnSpPr/>
          <p:nvPr/>
        </p:nvCxnSpPr>
        <p:spPr bwMode="auto">
          <a:xfrm flipH="1">
            <a:off x="689789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2" name="直接箭头连接符 461"/>
          <p:cNvCxnSpPr/>
          <p:nvPr/>
        </p:nvCxnSpPr>
        <p:spPr bwMode="auto">
          <a:xfrm flipH="1">
            <a:off x="703315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3" name="直接箭头连接符 462"/>
          <p:cNvCxnSpPr/>
          <p:nvPr/>
        </p:nvCxnSpPr>
        <p:spPr bwMode="auto">
          <a:xfrm flipH="1">
            <a:off x="716841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4" name="直接箭头连接符 463"/>
          <p:cNvCxnSpPr/>
          <p:nvPr/>
        </p:nvCxnSpPr>
        <p:spPr bwMode="auto">
          <a:xfrm flipH="1">
            <a:off x="730368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5" name="直接箭头连接符 464"/>
          <p:cNvCxnSpPr/>
          <p:nvPr/>
        </p:nvCxnSpPr>
        <p:spPr bwMode="auto">
          <a:xfrm flipH="1">
            <a:off x="743894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6" name="直接箭头连接符 465"/>
          <p:cNvCxnSpPr/>
          <p:nvPr/>
        </p:nvCxnSpPr>
        <p:spPr bwMode="auto">
          <a:xfrm flipH="1">
            <a:off x="757421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7" name="直接箭头连接符 466"/>
          <p:cNvCxnSpPr/>
          <p:nvPr/>
        </p:nvCxnSpPr>
        <p:spPr bwMode="auto">
          <a:xfrm flipH="1">
            <a:off x="770947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8" name="直接箭头连接符 467"/>
          <p:cNvCxnSpPr/>
          <p:nvPr/>
        </p:nvCxnSpPr>
        <p:spPr bwMode="auto">
          <a:xfrm flipH="1">
            <a:off x="784473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69" name="直接箭头连接符 468"/>
          <p:cNvCxnSpPr/>
          <p:nvPr/>
        </p:nvCxnSpPr>
        <p:spPr bwMode="auto">
          <a:xfrm flipH="1">
            <a:off x="798000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0" name="直接箭头连接符 469"/>
          <p:cNvCxnSpPr/>
          <p:nvPr/>
        </p:nvCxnSpPr>
        <p:spPr bwMode="auto">
          <a:xfrm flipH="1">
            <a:off x="811526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1" name="直接箭头连接符 470"/>
          <p:cNvCxnSpPr/>
          <p:nvPr/>
        </p:nvCxnSpPr>
        <p:spPr bwMode="auto">
          <a:xfrm flipH="1">
            <a:off x="8250531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2" name="直接箭头连接符 471"/>
          <p:cNvCxnSpPr/>
          <p:nvPr/>
        </p:nvCxnSpPr>
        <p:spPr bwMode="auto">
          <a:xfrm flipH="1">
            <a:off x="8385795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3" name="直接箭头连接符 472"/>
          <p:cNvCxnSpPr/>
          <p:nvPr/>
        </p:nvCxnSpPr>
        <p:spPr bwMode="auto">
          <a:xfrm flipH="1">
            <a:off x="8521059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4" name="直接箭头连接符 473"/>
          <p:cNvCxnSpPr/>
          <p:nvPr/>
        </p:nvCxnSpPr>
        <p:spPr bwMode="auto">
          <a:xfrm flipH="1">
            <a:off x="8656323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5" name="直接箭头连接符 474"/>
          <p:cNvCxnSpPr/>
          <p:nvPr/>
        </p:nvCxnSpPr>
        <p:spPr bwMode="auto">
          <a:xfrm flipH="1">
            <a:off x="8791587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76" name="直接箭头连接符 475"/>
          <p:cNvCxnSpPr/>
          <p:nvPr/>
        </p:nvCxnSpPr>
        <p:spPr bwMode="auto">
          <a:xfrm flipH="1">
            <a:off x="8926836" y="5227821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4" name="矩形 43"/>
          <p:cNvSpPr/>
          <p:nvPr/>
        </p:nvSpPr>
        <p:spPr bwMode="auto">
          <a:xfrm>
            <a:off x="2123728" y="4048409"/>
            <a:ext cx="6858374" cy="1179412"/>
          </a:xfrm>
          <a:prstGeom prst="rect">
            <a:avLst/>
          </a:prstGeom>
          <a:noFill/>
          <a:ln w="19050" algn="ctr">
            <a:solidFill>
              <a:srgbClr val="7030A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358734" y="5529087"/>
            <a:ext cx="25100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层总分支数为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125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，前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层总节点数为</a:t>
            </a:r>
            <a:r>
              <a:rPr lang="en-US" altLang="zh-CN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124</a:t>
            </a:r>
            <a:endParaRPr lang="zh-CN" altLang="en-US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 bwMode="auto">
          <a:xfrm>
            <a:off x="5578096" y="5373216"/>
            <a:ext cx="357537" cy="0"/>
          </a:xfrm>
          <a:prstGeom prst="line">
            <a:avLst/>
          </a:prstGeom>
          <a:solidFill>
            <a:schemeClr val="accent1"/>
          </a:solidFill>
          <a:ln w="53975" cap="flat" cmpd="sng" algn="ctr">
            <a:solidFill>
              <a:srgbClr val="7030A0"/>
            </a:solidFill>
            <a:prstDash val="sysDot"/>
            <a:round/>
            <a:headEnd type="none"/>
            <a:tailEnd type="none"/>
          </a:ln>
          <a:effectLst/>
        </p:spPr>
      </p:cxnSp>
    </p:spTree>
    <p:extLst>
      <p:ext uri="{BB962C8B-B14F-4D97-AF65-F5344CB8AC3E}">
        <p14:creationId xmlns:p14="http://schemas.microsoft.com/office/powerpoint/2010/main" val="1654447916"/>
      </p:ext>
    </p:extLst>
  </p:cSld>
  <p:clrMapOvr>
    <a:masterClrMapping/>
  </p:clrMapOvr>
  <p:transition advTm="157">
    <p:zo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多路平衡搜索树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树高</a:t>
                </a:r>
                <a:r>
                  <a:rPr lang="en-US" altLang="zh-CN" sz="32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h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可以证明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𝒎</m:t>
                                </m:r>
                              </m:num>
                              <m:den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𝟐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𝑵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为树的关键码总数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2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其次证明不等式右边。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固定时，为使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B-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树更高，各节点都应包含尽可能少的关键码。因此，各层次上节点数至少为：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𝟎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en-US" altLang="zh-CN" sz="2000" b="1" dirty="0">
                    <a:ea typeface="微软雅黑" panose="020B0503020204020204" pitchFamily="34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…</m:t>
                    </m:r>
                  </m:oMath>
                </a14:m>
                <a:endParaRPr lang="en-US" altLang="zh-CN" sz="20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        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𝒏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𝟐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⌈"/>
                              <m:endChr m:val="⌉"/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e>
                          </m:d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据上一页得到的结论：最底层叶子节点的分支总数（紫色键）等于树的关键码总数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N+1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，故有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𝒍𝒐𝒈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𝒎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/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𝟐</m:t>
                            </m:r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</m:oMath>
                </a14:m>
                <a:r>
                  <a:rPr lang="en-US" altLang="zh-CN" sz="2000" b="1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𝚶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 smtClean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+mj-ea"/>
                  <a:buAutoNum type="circleNumDbPlain" startAt="3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综合前述，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𝒉</m:t>
                    </m:r>
                    <m:r>
                      <a:rPr lang="en-US" altLang="zh-CN" sz="20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r>
                      <a:rPr lang="zh-CN" altLang="en-US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𝚯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𝒍𝒐𝒈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</m:sub>
                    </m:sSub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𝑵</m:t>
                    </m:r>
                    <m:r>
                      <a:rPr lang="en-US" altLang="zh-CN" sz="2000" b="1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endParaRPr lang="zh-CN" altLang="en-US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24744"/>
                <a:ext cx="8928992" cy="6023380"/>
              </a:xfrm>
              <a:prstGeom prst="rect">
                <a:avLst/>
              </a:prstGeom>
              <a:blipFill>
                <a:blip r:embed="rId3"/>
                <a:stretch>
                  <a:fillRect l="-1571" t="-1316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圆角矩形 63"/>
          <p:cNvSpPr/>
          <p:nvPr/>
        </p:nvSpPr>
        <p:spPr bwMode="auto">
          <a:xfrm>
            <a:off x="5967408" y="3209505"/>
            <a:ext cx="452264" cy="274099"/>
          </a:xfrm>
          <a:prstGeom prst="roundRect">
            <a:avLst/>
          </a:prstGeom>
          <a:solidFill>
            <a:schemeClr val="accent3">
              <a:lumMod val="85000"/>
            </a:schemeClr>
          </a:solidFill>
          <a:ln w="12700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6127619" y="3284984"/>
            <a:ext cx="131841" cy="13705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树：多路平衡查找</a:t>
            </a:r>
          </a:p>
        </p:txBody>
      </p:sp>
      <p:cxnSp>
        <p:nvCxnSpPr>
          <p:cNvPr id="6" name="直接箭头连接符 5"/>
          <p:cNvCxnSpPr/>
          <p:nvPr/>
        </p:nvCxnSpPr>
        <p:spPr bwMode="auto">
          <a:xfrm>
            <a:off x="6324727" y="3501008"/>
            <a:ext cx="1265604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4788024" y="3501008"/>
            <a:ext cx="1296145" cy="2620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4978047" y="4040508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55" name="组合 54"/>
          <p:cNvGrpSpPr/>
          <p:nvPr/>
        </p:nvGrpSpPr>
        <p:grpSpPr>
          <a:xfrm>
            <a:off x="4525782" y="3763082"/>
            <a:ext cx="452264" cy="274099"/>
            <a:chOff x="4399821" y="3547058"/>
            <a:chExt cx="452264" cy="274099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3" name="椭圆 5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4" name="直接箭头连接符 53"/>
          <p:cNvCxnSpPr/>
          <p:nvPr/>
        </p:nvCxnSpPr>
        <p:spPr bwMode="auto">
          <a:xfrm>
            <a:off x="4769089" y="404593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67" name="组合 66"/>
          <p:cNvGrpSpPr/>
          <p:nvPr/>
        </p:nvGrpSpPr>
        <p:grpSpPr>
          <a:xfrm>
            <a:off x="7322559" y="3789331"/>
            <a:ext cx="452264" cy="274099"/>
            <a:chOff x="4399821" y="3547058"/>
            <a:chExt cx="452264" cy="274099"/>
          </a:xfrm>
        </p:grpSpPr>
        <p:sp>
          <p:nvSpPr>
            <p:cNvPr id="68" name="圆角矩形 67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0" name="椭圆 69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3811100" y="4299255"/>
            <a:ext cx="452264" cy="274099"/>
            <a:chOff x="4399821" y="3547058"/>
            <a:chExt cx="452264" cy="27409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3" name="椭圆 72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4" name="椭圆 73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561892" y="4295634"/>
            <a:ext cx="452264" cy="274099"/>
            <a:chOff x="4399821" y="3547058"/>
            <a:chExt cx="452264" cy="274099"/>
          </a:xfrm>
        </p:grpSpPr>
        <p:sp>
          <p:nvSpPr>
            <p:cNvPr id="76" name="圆角矩形 75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7" name="椭圆 76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8" name="椭圆 77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5336727" y="4305966"/>
            <a:ext cx="456109" cy="274099"/>
            <a:chOff x="4399821" y="3547058"/>
            <a:chExt cx="452264" cy="274099"/>
          </a:xfrm>
        </p:grpSpPr>
        <p:sp>
          <p:nvSpPr>
            <p:cNvPr id="81" name="圆角矩形 8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2" name="椭圆 8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3" name="椭圆 8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50" name="直接箭头连接符 49"/>
          <p:cNvCxnSpPr/>
          <p:nvPr/>
        </p:nvCxnSpPr>
        <p:spPr bwMode="auto">
          <a:xfrm flipH="1">
            <a:off x="4011266" y="4040508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/>
          <p:nvPr/>
        </p:nvCxnSpPr>
        <p:spPr bwMode="auto">
          <a:xfrm>
            <a:off x="7759990" y="4044556"/>
            <a:ext cx="551529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/>
          <p:nvPr/>
        </p:nvCxnSpPr>
        <p:spPr bwMode="auto">
          <a:xfrm>
            <a:off x="7551032" y="4049980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86" name="组合 85"/>
          <p:cNvGrpSpPr/>
          <p:nvPr/>
        </p:nvGrpSpPr>
        <p:grpSpPr>
          <a:xfrm>
            <a:off x="6593043" y="4303303"/>
            <a:ext cx="452264" cy="274099"/>
            <a:chOff x="4399821" y="3547058"/>
            <a:chExt cx="452264" cy="274099"/>
          </a:xfrm>
        </p:grpSpPr>
        <p:sp>
          <p:nvSpPr>
            <p:cNvPr id="87" name="圆角矩形 86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8" name="椭圆 87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89" name="椭圆 88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343835" y="4299682"/>
            <a:ext cx="452264" cy="274099"/>
            <a:chOff x="4399821" y="3547058"/>
            <a:chExt cx="452264" cy="274099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3" name="椭圆 92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8118670" y="4310014"/>
            <a:ext cx="456109" cy="274099"/>
            <a:chOff x="4399821" y="3547058"/>
            <a:chExt cx="452264" cy="274099"/>
          </a:xfrm>
        </p:grpSpPr>
        <p:sp>
          <p:nvSpPr>
            <p:cNvPr id="95" name="圆角矩形 94"/>
            <p:cNvSpPr/>
            <p:nvPr/>
          </p:nvSpPr>
          <p:spPr bwMode="auto">
            <a:xfrm>
              <a:off x="4399821" y="3547058"/>
              <a:ext cx="452264" cy="274099"/>
            </a:xfrm>
            <a:prstGeom prst="roundRect">
              <a:avLst/>
            </a:prstGeom>
            <a:solidFill>
              <a:schemeClr val="accent3">
                <a:lumMod val="85000"/>
              </a:schemeClr>
            </a:solidFill>
            <a:ln w="12700" algn="ctr">
              <a:solidFill>
                <a:schemeClr val="tx1"/>
              </a:solidFill>
              <a:prstDash val="dash"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6" name="椭圆 95"/>
            <p:cNvSpPr/>
            <p:nvPr/>
          </p:nvSpPr>
          <p:spPr bwMode="auto">
            <a:xfrm>
              <a:off x="4476623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7" name="椭圆 96"/>
            <p:cNvSpPr/>
            <p:nvPr/>
          </p:nvSpPr>
          <p:spPr bwMode="auto">
            <a:xfrm>
              <a:off x="4666642" y="3625915"/>
              <a:ext cx="131841" cy="137050"/>
            </a:xfrm>
            <a:prstGeom prst="ellipse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cxnSp>
        <p:nvCxnSpPr>
          <p:cNvPr id="98" name="直接箭头连接符 97"/>
          <p:cNvCxnSpPr/>
          <p:nvPr/>
        </p:nvCxnSpPr>
        <p:spPr bwMode="auto">
          <a:xfrm flipH="1">
            <a:off x="6793209" y="4044556"/>
            <a:ext cx="557658" cy="25874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4261204" y="4594377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4037933" y="4583345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3" name="直接箭头连接符 112"/>
          <p:cNvCxnSpPr/>
          <p:nvPr/>
        </p:nvCxnSpPr>
        <p:spPr bwMode="auto">
          <a:xfrm flipH="1">
            <a:off x="3811100" y="4591433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8" name="直接箭头连接符 117"/>
          <p:cNvCxnSpPr/>
          <p:nvPr/>
        </p:nvCxnSpPr>
        <p:spPr bwMode="auto">
          <a:xfrm>
            <a:off x="5016898" y="4571370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793627" y="4560338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 flipH="1">
            <a:off x="4566794" y="4568426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>
            <a:off x="5801232" y="458944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5577961" y="457841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3" name="直接箭头连接符 122"/>
          <p:cNvCxnSpPr/>
          <p:nvPr/>
        </p:nvCxnSpPr>
        <p:spPr bwMode="auto">
          <a:xfrm flipH="1">
            <a:off x="5351128" y="458649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4" name="直接箭头连接符 123"/>
          <p:cNvCxnSpPr/>
          <p:nvPr/>
        </p:nvCxnSpPr>
        <p:spPr bwMode="auto">
          <a:xfrm>
            <a:off x="7044227" y="4584804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5" name="直接箭头连接符 124"/>
          <p:cNvCxnSpPr/>
          <p:nvPr/>
        </p:nvCxnSpPr>
        <p:spPr bwMode="auto">
          <a:xfrm>
            <a:off x="6820956" y="4573772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6" name="直接箭头连接符 125"/>
          <p:cNvCxnSpPr/>
          <p:nvPr/>
        </p:nvCxnSpPr>
        <p:spPr bwMode="auto">
          <a:xfrm flipH="1">
            <a:off x="6594123" y="4581860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7800666" y="4567551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8" name="直接箭头连接符 127"/>
          <p:cNvCxnSpPr/>
          <p:nvPr/>
        </p:nvCxnSpPr>
        <p:spPr bwMode="auto">
          <a:xfrm>
            <a:off x="7577395" y="4556519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/>
          <p:nvPr/>
        </p:nvCxnSpPr>
        <p:spPr bwMode="auto">
          <a:xfrm flipH="1">
            <a:off x="7350562" y="4564607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0" name="直接箭头连接符 129"/>
          <p:cNvCxnSpPr/>
          <p:nvPr/>
        </p:nvCxnSpPr>
        <p:spPr bwMode="auto">
          <a:xfrm>
            <a:off x="8579346" y="4591433"/>
            <a:ext cx="2160" cy="2304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/>
          <p:nvPr/>
        </p:nvCxnSpPr>
        <p:spPr bwMode="auto">
          <a:xfrm>
            <a:off x="8356075" y="4580401"/>
            <a:ext cx="0" cy="24637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 flipH="1">
            <a:off x="8129242" y="4588489"/>
            <a:ext cx="1" cy="2406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3" name="矩形 132"/>
          <p:cNvSpPr/>
          <p:nvPr/>
        </p:nvSpPr>
        <p:spPr>
          <a:xfrm>
            <a:off x="4770171" y="4955096"/>
            <a:ext cx="31422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((3,5)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的高瘦情况</a:t>
            </a:r>
          </a:p>
        </p:txBody>
      </p:sp>
    </p:spTree>
    <p:extLst>
      <p:ext uri="{BB962C8B-B14F-4D97-AF65-F5344CB8AC3E}">
        <p14:creationId xmlns:p14="http://schemas.microsoft.com/office/powerpoint/2010/main" val="409912473"/>
      </p:ext>
    </p:extLst>
  </p:cSld>
  <p:clrMapOvr>
    <a:masterClrMapping/>
  </p:clrMapOvr>
  <p:transition advTm="157">
    <p:zoom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树题目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已知一棵</a:t>
            </a:r>
            <a:r>
              <a:rPr lang="en-US" altLang="zh-CN" dirty="0"/>
              <a:t>5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树中共有</a:t>
            </a:r>
            <a:r>
              <a:rPr lang="en-US" altLang="zh-CN" dirty="0"/>
              <a:t>53</a:t>
            </a:r>
            <a:r>
              <a:rPr lang="zh-CN" altLang="en-US" dirty="0"/>
              <a:t>个关键字，则树的最大高度为（），最小高度为（）。</a:t>
            </a:r>
            <a:br>
              <a:rPr lang="zh-CN" altLang="en-US" dirty="0"/>
            </a:br>
            <a:r>
              <a:rPr lang="en-US" altLang="zh-CN" dirty="0"/>
              <a:t>A</a:t>
            </a:r>
            <a:r>
              <a:rPr lang="zh-CN" altLang="en-US" dirty="0"/>
              <a:t>．</a:t>
            </a:r>
            <a:r>
              <a:rPr lang="en-US" altLang="zh-CN" dirty="0"/>
              <a:t>2</a:t>
            </a:r>
            <a:br>
              <a:rPr lang="zh-CN" altLang="en-US" dirty="0"/>
            </a:br>
            <a:r>
              <a:rPr lang="en-US" altLang="zh-CN" dirty="0"/>
              <a:t>B</a:t>
            </a:r>
            <a:r>
              <a:rPr lang="zh-CN" altLang="en-US" dirty="0"/>
              <a:t>．</a:t>
            </a:r>
            <a:r>
              <a:rPr lang="en-US" altLang="zh-CN" dirty="0"/>
              <a:t>3</a:t>
            </a:r>
            <a:br>
              <a:rPr lang="zh-CN" altLang="en-US" dirty="0"/>
            </a:br>
            <a:r>
              <a:rPr lang="en-US" altLang="zh-CN" dirty="0"/>
              <a:t>C</a:t>
            </a:r>
            <a:r>
              <a:rPr lang="zh-CN" altLang="en-US" dirty="0"/>
              <a:t>．</a:t>
            </a:r>
            <a:r>
              <a:rPr lang="en-US" altLang="zh-CN" dirty="0"/>
              <a:t>4</a:t>
            </a:r>
            <a:br>
              <a:rPr lang="zh-CN" altLang="en-US" dirty="0"/>
            </a:br>
            <a:r>
              <a:rPr lang="en-US" altLang="zh-CN" dirty="0"/>
              <a:t>D</a:t>
            </a:r>
            <a:r>
              <a:rPr lang="zh-CN" altLang="en-US" dirty="0"/>
              <a:t>．</a:t>
            </a:r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4037634"/>
      </p:ext>
    </p:extLst>
  </p:cSld>
  <p:clrMapOvr>
    <a:masterClrMapping/>
  </p:clrMapOvr>
  <p:transition>
    <p:zoom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</a:t>
            </a:r>
            <a:r>
              <a:rPr lang="zh-CN" altLang="en-US" dirty="0"/>
              <a:t>树题目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在高度为</a:t>
            </a:r>
            <a:r>
              <a:rPr lang="en-US" altLang="zh-CN" dirty="0"/>
              <a:t>5</a:t>
            </a:r>
            <a:r>
              <a:rPr lang="zh-CN" altLang="en-US" dirty="0"/>
              <a:t>的</a:t>
            </a:r>
            <a:r>
              <a:rPr lang="en-US" altLang="zh-CN" dirty="0"/>
              <a:t>4</a:t>
            </a:r>
            <a:r>
              <a:rPr lang="zh-CN" altLang="en-US" dirty="0"/>
              <a:t>阶</a:t>
            </a:r>
            <a:r>
              <a:rPr lang="en-US" altLang="zh-CN" dirty="0"/>
              <a:t>B</a:t>
            </a:r>
            <a:r>
              <a:rPr lang="zh-CN" altLang="en-US" dirty="0"/>
              <a:t>树种，所有结点关键字个数最少为</a:t>
            </a:r>
            <a:r>
              <a:rPr lang="en-US" altLang="zh-CN" dirty="0"/>
              <a:t>___</a:t>
            </a:r>
            <a:r>
              <a:rPr lang="zh-CN" altLang="en-US" dirty="0"/>
              <a:t>个</a:t>
            </a:r>
            <a:endParaRPr lang="en-US" altLang="zh-CN" dirty="0"/>
          </a:p>
          <a:p>
            <a:pPr lvl="1"/>
            <a:r>
              <a:rPr lang="en-US" altLang="zh-CN" dirty="0"/>
              <a:t>A.64</a:t>
            </a:r>
          </a:p>
          <a:p>
            <a:pPr lvl="1"/>
            <a:r>
              <a:rPr lang="en-US" altLang="zh-CN" dirty="0"/>
              <a:t>B.63</a:t>
            </a:r>
          </a:p>
          <a:p>
            <a:pPr lvl="1"/>
            <a:r>
              <a:rPr lang="en-US" altLang="zh-CN" dirty="0"/>
              <a:t>C.32</a:t>
            </a:r>
          </a:p>
          <a:p>
            <a:pPr lvl="1"/>
            <a:r>
              <a:rPr lang="en-US" altLang="zh-CN" dirty="0"/>
              <a:t>D.31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0571586"/>
      </p:ext>
    </p:extLst>
  </p:cSld>
  <p:clrMapOvr>
    <a:masterClrMapping/>
  </p:clrMapOvr>
  <p:transition>
    <p:zoom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628799" y="2214563"/>
            <a:ext cx="7560840" cy="278333"/>
          </a:xfrm>
          <a:prstGeom prst="rect">
            <a:avLst/>
          </a:prstGeom>
          <a:solidFill>
            <a:schemeClr val="accent1">
              <a:alpha val="65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628799" y="1926531"/>
            <a:ext cx="7560840" cy="288032"/>
          </a:xfrm>
          <a:prstGeom prst="rect">
            <a:avLst/>
          </a:prstGeom>
          <a:solidFill>
            <a:srgbClr val="99FF66">
              <a:alpha val="65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520" y="1340768"/>
            <a:ext cx="86409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树节点模板类</a:t>
            </a:r>
          </a:p>
          <a:p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parent;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父节点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key;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关键码向量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)&gt; child;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孩子向量（其长度总比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key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多一）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() { parent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     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{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parent = </a:t>
            </a:r>
            <a:r>
              <a:rPr lang="en-US" altLang="zh-CN" dirty="0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作为根节点，而且初始时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只有一个关键码，以及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( 0,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( 1,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两个孩子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) </a:t>
            </a:r>
            <a:r>
              <a:rPr lang="en-US" altLang="zh-CN" dirty="0" err="1">
                <a:solidFill>
                  <a:srgbClr val="80808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-&gt;parent =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this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</a:p>
        </p:txBody>
      </p:sp>
    </p:spTree>
    <p:extLst>
      <p:ext uri="{BB962C8B-B14F-4D97-AF65-F5344CB8AC3E}">
        <p14:creationId xmlns:p14="http://schemas.microsoft.com/office/powerpoint/2010/main" val="3278896401"/>
      </p:ext>
    </p:extLst>
  </p:cSld>
  <p:clrMapOvr>
    <a:masterClrMapping/>
  </p:clrMapOvr>
  <p:transition advTm="157">
    <p:zoom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计算机科学中的各种树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179512" y="1196752"/>
          <a:ext cx="8712968" cy="545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152">
                  <a:extLst>
                    <a:ext uri="{9D8B030D-6E8A-4147-A177-3AD203B41FA5}">
                      <a16:colId xmlns:a16="http://schemas.microsoft.com/office/drawing/2014/main" val="2219679934"/>
                    </a:ext>
                  </a:extLst>
                </a:gridCol>
                <a:gridCol w="7344816">
                  <a:extLst>
                    <a:ext uri="{9D8B030D-6E8A-4147-A177-3AD203B41FA5}">
                      <a16:colId xmlns:a16="http://schemas.microsoft.com/office/drawing/2014/main" val="1306479141"/>
                    </a:ext>
                  </a:extLst>
                </a:gridCol>
              </a:tblGrid>
              <a:tr h="576064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计算机科学中的树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65914"/>
                  </a:ext>
                </a:extLst>
              </a:tr>
              <a:tr h="26739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just" defTabSz="914400" rtl="0" eaLnBrk="1" latinLnBrk="0" hangingPunct="1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二叉搜索树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(BST)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、笛卡尔树、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MVP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Top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24169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自平衡二叉搜索树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indent="0" algn="just">
                        <a:buFont typeface="Wingdings" panose="05000000000000000000" pitchFamily="2" charset="2"/>
                        <a:buNone/>
                      </a:pP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AA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AVL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树、左倾红黑树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(LLRB tree)</a:t>
                      </a:r>
                      <a:r>
                        <a:rPr lang="zh-CN" altLang="en-US" sz="1700" b="1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红黑树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(Red-black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、替罪羊树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(Scapegoat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、伸展树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(Splay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、树堆 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Treap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72450989"/>
                  </a:ext>
                </a:extLst>
              </a:tr>
              <a:tr h="26739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</a:t>
                      </a:r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B+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B*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Bx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UB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2-3-4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a,b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)-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Dancing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H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992446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endParaRPr lang="zh-CN" altLang="en-US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后缀树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(Suffix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、基数树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(Radix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、三叉查找树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(Ternary search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X-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快速前缀树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(X-fast 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Y-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快速前缀树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(Y-fast 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trie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1554035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二叉空间分割</a:t>
                      </a:r>
                      <a:r>
                        <a:rPr lang="en-US" altLang="zh-CN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(BSP)</a:t>
                      </a:r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四叉树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Quadtree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、八叉树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(Octree)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树、隐式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(implicit 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kd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VP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9356609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非二叉树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指数树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(Exponential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、融合树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(Fusion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、区间树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(Interval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PQ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Range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SPQR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Van 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Emde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Boas tree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3107030"/>
                  </a:ext>
                </a:extLst>
              </a:tr>
              <a:tr h="4618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空间数据</a:t>
                      </a:r>
                      <a:endParaRPr lang="en-US" altLang="zh-CN" sz="1700" b="1" kern="1200" dirty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分割树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(R-tree)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R*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R+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树、线段树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(Segment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、希尔伯特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(Hilbert R-tree)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、优先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(Priority R-tree)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15882758"/>
                  </a:ext>
                </a:extLst>
              </a:tr>
              <a:tr h="65632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700" b="1" kern="1200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其他树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(Heap)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、散列日历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(Hash calendar)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、散列树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(Hash tree)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Finger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Order statistic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Metric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Cover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BK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树、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Doubly chained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 err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iDistance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Link-cut tree</a:t>
                      </a:r>
                      <a:r>
                        <a:rPr lang="zh-CN" altLang="en-US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、</a:t>
                      </a:r>
                      <a:r>
                        <a:rPr lang="en-US" altLang="zh-CN" sz="17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Fenwick tree </a:t>
                      </a:r>
                      <a:endParaRPr lang="zh-CN" altLang="en-US" sz="17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96733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2157719"/>
      </p:ext>
    </p:extLst>
  </p:cSld>
  <p:clrMapOvr>
    <a:masterClrMapping/>
  </p:clrMapOvr>
  <p:transition advTm="157">
    <p:zoom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数据结构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216533" y="1340768"/>
            <a:ext cx="882047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class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{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树模板类</a:t>
            </a:r>
          </a:p>
          <a:p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protected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_size;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存放的关键码总数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_order;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//B-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树的阶次，至少为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3——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创建时指定，一般不能修改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_root;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根节点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_hot;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en-US" altLang="zh-CN" b="1" dirty="0" err="1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BTree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::search()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最后访问的非空节点位置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因插入而上溢之后的分裂处理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dirty="0" err="1">
                <a:solidFill>
                  <a:srgbClr val="6F008A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2B91A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) ); </a:t>
            </a:r>
            <a:r>
              <a:rPr lang="en-US" altLang="zh-CN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//</a:t>
            </a:r>
            <a:r>
              <a:rPr lang="zh-CN" altLang="en-US" b="1" dirty="0">
                <a:solidFill>
                  <a:srgbClr val="C00000"/>
                </a:solidFill>
                <a:latin typeface="隶书" panose="02010509060101010101" pitchFamily="49" charset="-122"/>
                <a:ea typeface="隶书" panose="02010509060101010101" pitchFamily="49" charset="-122"/>
              </a:rPr>
              <a:t>因删除而下溢之后的合并处理</a:t>
            </a:r>
          </a:p>
          <a:p>
            <a:endParaRPr lang="en-US" altLang="zh-CN" dirty="0">
              <a:solidFill>
                <a:srgbClr val="0000FF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:</a:t>
            </a: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   …</a:t>
            </a:r>
          </a:p>
          <a:p>
            <a:endParaRPr lang="en-US" altLang="zh-CN" dirty="0">
              <a:solidFill>
                <a:srgbClr val="000000"/>
              </a:solidFill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}; </a:t>
            </a:r>
            <a:r>
              <a:rPr lang="en-US" altLang="zh-CN" dirty="0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//</a:t>
            </a:r>
            <a:r>
              <a:rPr lang="en-US" altLang="zh-CN" dirty="0" err="1">
                <a:solidFill>
                  <a:srgbClr val="008000"/>
                </a:solidFill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00902"/>
      </p:ext>
    </p:extLst>
  </p:cSld>
  <p:clrMapOvr>
    <a:masterClrMapping/>
  </p:clrMapOvr>
  <p:transition advTm="157">
    <p:zoom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856984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关键码查找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树结构适用于在相对更小的内存中，实现对大规模数据的高效操作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大规模数据如下图组织于外存，对于活跃的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树，其根节点会常驻于内存；任一时刻通常只有另一节点常驻于内存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各节点内包含多个关键码，需经过多次内存比较，才能确定应该转入下一层哪个节点继续查找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867743" y="4149080"/>
            <a:ext cx="7558707" cy="2622842"/>
            <a:chOff x="683568" y="3716815"/>
            <a:chExt cx="7558707" cy="2622842"/>
          </a:xfrm>
        </p:grpSpPr>
        <p:sp>
          <p:nvSpPr>
            <p:cNvPr id="5" name="梯形 4"/>
            <p:cNvSpPr/>
            <p:nvPr/>
          </p:nvSpPr>
          <p:spPr bwMode="auto">
            <a:xfrm>
              <a:off x="683568" y="3716815"/>
              <a:ext cx="7558707" cy="2232248"/>
            </a:xfrm>
            <a:prstGeom prst="trapezoid">
              <a:avLst>
                <a:gd name="adj" fmla="val 131141"/>
              </a:avLst>
            </a:prstGeom>
            <a:solidFill>
              <a:schemeClr val="bg1">
                <a:lumMod val="85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3606425" y="3725983"/>
              <a:ext cx="1728192" cy="288032"/>
            </a:xfrm>
            <a:prstGeom prst="roundRect">
              <a:avLst/>
            </a:prstGeom>
            <a:solidFill>
              <a:schemeClr val="accent6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圆角矩形 16"/>
            <p:cNvSpPr/>
            <p:nvPr/>
          </p:nvSpPr>
          <p:spPr bwMode="auto">
            <a:xfrm>
              <a:off x="4758553" y="3725983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42" idx="1"/>
            </p:cNvCxnSpPr>
            <p:nvPr/>
          </p:nvCxnSpPr>
          <p:spPr bwMode="auto">
            <a:xfrm>
              <a:off x="3606425" y="3869999"/>
              <a:ext cx="1152128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accent4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0" name="圆角矩形 19"/>
            <p:cNvSpPr/>
            <p:nvPr/>
          </p:nvSpPr>
          <p:spPr bwMode="auto">
            <a:xfrm>
              <a:off x="4542529" y="4467670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5154597" y="4467670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2" name="直接箭头连接符 21"/>
            <p:cNvCxnSpPr/>
            <p:nvPr/>
          </p:nvCxnSpPr>
          <p:spPr bwMode="auto">
            <a:xfrm>
              <a:off x="4542529" y="4611686"/>
              <a:ext cx="648072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4" name="圆角矩形 23"/>
            <p:cNvSpPr/>
            <p:nvPr/>
          </p:nvSpPr>
          <p:spPr bwMode="auto">
            <a:xfrm>
              <a:off x="3750441" y="5146746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4789420" y="5146746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6" name="直接箭头连接符 25"/>
            <p:cNvCxnSpPr/>
            <p:nvPr/>
          </p:nvCxnSpPr>
          <p:spPr bwMode="auto">
            <a:xfrm>
              <a:off x="3750441" y="5290762"/>
              <a:ext cx="1038979" cy="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27" name="圆角矩形 26"/>
            <p:cNvSpPr/>
            <p:nvPr/>
          </p:nvSpPr>
          <p:spPr bwMode="auto">
            <a:xfrm>
              <a:off x="4902569" y="5661031"/>
              <a:ext cx="1584176" cy="288032"/>
            </a:xfrm>
            <a:prstGeom prst="roundRect">
              <a:avLst/>
            </a:prstGeom>
            <a:solidFill>
              <a:schemeClr val="accent5">
                <a:lumMod val="90000"/>
              </a:schemeClr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54697" y="5671694"/>
              <a:ext cx="72008" cy="28803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9" name="直接箭头连接符 28"/>
            <p:cNvCxnSpPr>
              <a:endCxn id="28" idx="1"/>
            </p:cNvCxnSpPr>
            <p:nvPr/>
          </p:nvCxnSpPr>
          <p:spPr bwMode="auto">
            <a:xfrm>
              <a:off x="4902569" y="5805047"/>
              <a:ext cx="1152128" cy="10663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chemeClr val="tx1"/>
              </a:solidFill>
              <a:prstDash val="solid"/>
              <a:round/>
              <a:headEnd type="none"/>
              <a:tailEnd type="triangle"/>
            </a:ln>
            <a:effectLst/>
          </p:spPr>
        </p:cxnSp>
        <p:sp>
          <p:nvSpPr>
            <p:cNvPr id="14" name="任意多边形 13"/>
            <p:cNvSpPr/>
            <p:nvPr/>
          </p:nvSpPr>
          <p:spPr bwMode="auto">
            <a:xfrm>
              <a:off x="3985476" y="4003352"/>
              <a:ext cx="1579730" cy="597183"/>
            </a:xfrm>
            <a:custGeom>
              <a:avLst/>
              <a:gdLst>
                <a:gd name="connsiteX0" fmla="*/ 793181 w 1579730"/>
                <a:gd name="connsiteY0" fmla="*/ 0 h 621586"/>
                <a:gd name="connsiteX1" fmla="*/ 1558606 w 1579730"/>
                <a:gd name="connsiteY1" fmla="*/ 236305 h 621586"/>
                <a:gd name="connsiteX2" fmla="*/ 48304 w 1579730"/>
                <a:gd name="connsiteY2" fmla="*/ 369869 h 621586"/>
                <a:gd name="connsiteX3" fmla="*/ 520916 w 1579730"/>
                <a:gd name="connsiteY3" fmla="*/ 621586 h 62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9730" h="621586">
                  <a:moveTo>
                    <a:pt x="793181" y="0"/>
                  </a:moveTo>
                  <a:cubicBezTo>
                    <a:pt x="1237966" y="87330"/>
                    <a:pt x="1682752" y="174660"/>
                    <a:pt x="1558606" y="236305"/>
                  </a:cubicBezTo>
                  <a:cubicBezTo>
                    <a:pt x="1434460" y="297950"/>
                    <a:pt x="221252" y="305656"/>
                    <a:pt x="48304" y="369869"/>
                  </a:cubicBezTo>
                  <a:cubicBezTo>
                    <a:pt x="-124644" y="434082"/>
                    <a:pt x="198136" y="527834"/>
                    <a:pt x="520916" y="621586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任意多边形 14"/>
            <p:cNvSpPr/>
            <p:nvPr/>
          </p:nvSpPr>
          <p:spPr bwMode="auto">
            <a:xfrm>
              <a:off x="2843865" y="4756701"/>
              <a:ext cx="2884246" cy="539393"/>
            </a:xfrm>
            <a:custGeom>
              <a:avLst/>
              <a:gdLst>
                <a:gd name="connsiteX0" fmla="*/ 2381894 w 2884246"/>
                <a:gd name="connsiteY0" fmla="*/ 0 h 539393"/>
                <a:gd name="connsiteX1" fmla="*/ 2720941 w 2884246"/>
                <a:gd name="connsiteY1" fmla="*/ 200346 h 539393"/>
                <a:gd name="connsiteX2" fmla="*/ 90757 w 2884246"/>
                <a:gd name="connsiteY2" fmla="*/ 287677 h 539393"/>
                <a:gd name="connsiteX3" fmla="*/ 861319 w 2884246"/>
                <a:gd name="connsiteY3" fmla="*/ 539393 h 539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4246" h="539393">
                  <a:moveTo>
                    <a:pt x="2381894" y="0"/>
                  </a:moveTo>
                  <a:cubicBezTo>
                    <a:pt x="2742345" y="76200"/>
                    <a:pt x="3102797" y="152400"/>
                    <a:pt x="2720941" y="200346"/>
                  </a:cubicBezTo>
                  <a:cubicBezTo>
                    <a:pt x="2339085" y="248292"/>
                    <a:pt x="400694" y="231169"/>
                    <a:pt x="90757" y="287677"/>
                  </a:cubicBezTo>
                  <a:cubicBezTo>
                    <a:pt x="-219180" y="344185"/>
                    <a:pt x="321069" y="441789"/>
                    <a:pt x="861319" y="539393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 15"/>
            <p:cNvSpPr/>
            <p:nvPr/>
          </p:nvSpPr>
          <p:spPr bwMode="auto">
            <a:xfrm>
              <a:off x="4413636" y="5443017"/>
              <a:ext cx="788605" cy="349321"/>
            </a:xfrm>
            <a:custGeom>
              <a:avLst/>
              <a:gdLst>
                <a:gd name="connsiteX0" fmla="*/ 411255 w 788605"/>
                <a:gd name="connsiteY0" fmla="*/ 0 h 349321"/>
                <a:gd name="connsiteX1" fmla="*/ 775987 w 788605"/>
                <a:gd name="connsiteY1" fmla="*/ 77056 h 349321"/>
                <a:gd name="connsiteX2" fmla="*/ 5425 w 788605"/>
                <a:gd name="connsiteY2" fmla="*/ 215757 h 349321"/>
                <a:gd name="connsiteX3" fmla="*/ 493448 w 788605"/>
                <a:gd name="connsiteY3" fmla="*/ 349321 h 34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05" h="349321">
                  <a:moveTo>
                    <a:pt x="411255" y="0"/>
                  </a:moveTo>
                  <a:cubicBezTo>
                    <a:pt x="627440" y="20548"/>
                    <a:pt x="843625" y="41097"/>
                    <a:pt x="775987" y="77056"/>
                  </a:cubicBezTo>
                  <a:cubicBezTo>
                    <a:pt x="708349" y="113015"/>
                    <a:pt x="52515" y="170380"/>
                    <a:pt x="5425" y="215757"/>
                  </a:cubicBezTo>
                  <a:cubicBezTo>
                    <a:pt x="-41665" y="261134"/>
                    <a:pt x="225891" y="305227"/>
                    <a:pt x="493448" y="349321"/>
                  </a:cubicBezTo>
                </a:path>
              </a:pathLst>
            </a:custGeom>
            <a:noFill/>
            <a:ln w="15875" algn="ctr">
              <a:solidFill>
                <a:schemeClr val="tx1"/>
              </a:solidFill>
              <a:prstDash val="sysDash"/>
              <a:miter lim="800000"/>
              <a:headEnd/>
              <a:tailEnd type="stealth" w="lg" len="lg"/>
            </a:ln>
            <a:effectLst/>
          </p:spPr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9" name="直接箭头连接符 38"/>
            <p:cNvCxnSpPr/>
            <p:nvPr/>
          </p:nvCxnSpPr>
          <p:spPr bwMode="auto">
            <a:xfrm>
              <a:off x="6090701" y="5959726"/>
              <a:ext cx="0" cy="20536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chemeClr val="tx1"/>
              </a:solidFill>
              <a:prstDash val="sysDot"/>
              <a:round/>
              <a:headEnd type="none"/>
              <a:tailEnd type="stealth" w="lg" len="lg"/>
            </a:ln>
            <a:effectLst/>
          </p:spPr>
        </p:cxnSp>
        <p:sp>
          <p:nvSpPr>
            <p:cNvPr id="45" name="圆角矩形 44"/>
            <p:cNvSpPr/>
            <p:nvPr/>
          </p:nvSpPr>
          <p:spPr bwMode="auto">
            <a:xfrm>
              <a:off x="5946685" y="6142463"/>
              <a:ext cx="288032" cy="61562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圆角矩形 48"/>
            <p:cNvSpPr/>
            <p:nvPr/>
          </p:nvSpPr>
          <p:spPr bwMode="auto">
            <a:xfrm>
              <a:off x="6022885" y="6214471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圆角矩形 49"/>
            <p:cNvSpPr/>
            <p:nvPr/>
          </p:nvSpPr>
          <p:spPr bwMode="auto">
            <a:xfrm>
              <a:off x="6022885" y="6286479"/>
              <a:ext cx="135632" cy="53178"/>
            </a:xfrm>
            <a:prstGeom prst="roundRect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6385187" y="4848134"/>
            <a:ext cx="2635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找不大于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7929252"/>
      </p:ext>
    </p:extLst>
  </p:cSld>
  <p:clrMapOvr>
    <a:masterClrMapping/>
  </p:clrMapOvr>
  <p:transition advTm="157">
    <p:zoom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07504" y="1124744"/>
            <a:ext cx="449023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关键码查找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树：关键码查找</a:t>
            </a:r>
          </a:p>
        </p:txBody>
      </p:sp>
      <p:sp>
        <p:nvSpPr>
          <p:cNvPr id="3" name="矩形 2"/>
          <p:cNvSpPr/>
          <p:nvPr/>
        </p:nvSpPr>
        <p:spPr bwMode="auto">
          <a:xfrm>
            <a:off x="1805047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101120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2595381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2883413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3171445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/>
          <p:cNvCxnSpPr>
            <a:endCxn id="81" idx="0"/>
          </p:cNvCxnSpPr>
          <p:nvPr/>
        </p:nvCxnSpPr>
        <p:spPr bwMode="auto">
          <a:xfrm flipH="1">
            <a:off x="1155221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8" name="直接箭头连接符 87"/>
          <p:cNvCxnSpPr/>
          <p:nvPr/>
        </p:nvCxnSpPr>
        <p:spPr bwMode="auto">
          <a:xfrm>
            <a:off x="2091325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67189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1284033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723173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矩形 102"/>
          <p:cNvSpPr/>
          <p:nvPr/>
        </p:nvSpPr>
        <p:spPr bwMode="auto">
          <a:xfrm>
            <a:off x="1451070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" name="矩形 103"/>
          <p:cNvSpPr/>
          <p:nvPr/>
        </p:nvSpPr>
        <p:spPr bwMode="auto">
          <a:xfrm>
            <a:off x="1163038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5" name="直接箭头连接符 104"/>
          <p:cNvCxnSpPr>
            <a:endCxn id="108" idx="0"/>
          </p:cNvCxnSpPr>
          <p:nvPr/>
        </p:nvCxnSpPr>
        <p:spPr bwMode="auto">
          <a:xfrm flipH="1">
            <a:off x="2815200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>
            <a:off x="3185804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7" name="矩形 106"/>
          <p:cNvSpPr/>
          <p:nvPr/>
        </p:nvSpPr>
        <p:spPr bwMode="auto">
          <a:xfrm>
            <a:off x="3387469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2671184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2955421" y="2811137"/>
            <a:ext cx="288032" cy="255852"/>
          </a:xfrm>
          <a:prstGeom prst="rect">
            <a:avLst/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2385505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2101841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2" name="矩形 111"/>
          <p:cNvSpPr/>
          <p:nvPr/>
        </p:nvSpPr>
        <p:spPr bwMode="auto">
          <a:xfrm>
            <a:off x="195363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3" name="矩形 142"/>
          <p:cNvSpPr/>
          <p:nvPr/>
        </p:nvSpPr>
        <p:spPr bwMode="auto">
          <a:xfrm>
            <a:off x="3747509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4" name="直接箭头连接符 143"/>
          <p:cNvCxnSpPr>
            <a:endCxn id="143" idx="0"/>
          </p:cNvCxnSpPr>
          <p:nvPr/>
        </p:nvCxnSpPr>
        <p:spPr bwMode="auto">
          <a:xfrm>
            <a:off x="3465625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54" name="直接箭头连接符 53"/>
          <p:cNvCxnSpPr/>
          <p:nvPr/>
        </p:nvCxnSpPr>
        <p:spPr bwMode="auto">
          <a:xfrm>
            <a:off x="1949063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4" name="组合 3"/>
          <p:cNvGrpSpPr/>
          <p:nvPr/>
        </p:nvGrpSpPr>
        <p:grpSpPr>
          <a:xfrm>
            <a:off x="723173" y="3066927"/>
            <a:ext cx="3312368" cy="267678"/>
            <a:chOff x="5004048" y="3714999"/>
            <a:chExt cx="3312368" cy="267678"/>
          </a:xfrm>
        </p:grpSpPr>
        <p:cxnSp>
          <p:nvCxnSpPr>
            <p:cNvPr id="70" name="直接箭头连接符 69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3" name="直接箭头连接符 52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5" name="直接箭头连接符 54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5" name="直接箭头连接符 6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7" name="直接箭头连接符 6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69" name="直接箭头连接符 68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68" name="矩形 67"/>
          <p:cNvSpPr/>
          <p:nvPr/>
        </p:nvSpPr>
        <p:spPr>
          <a:xfrm>
            <a:off x="542012" y="3444693"/>
            <a:ext cx="35655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41,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25,34,43,37,40,41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的比较而成功</a:t>
            </a:r>
          </a:p>
        </p:txBody>
      </p:sp>
      <p:sp>
        <p:nvSpPr>
          <p:cNvPr id="71" name="矩形 70"/>
          <p:cNvSpPr/>
          <p:nvPr/>
        </p:nvSpPr>
        <p:spPr bwMode="auto">
          <a:xfrm>
            <a:off x="6267083" y="1748681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2" name="矩形 71"/>
          <p:cNvSpPr/>
          <p:nvPr/>
        </p:nvSpPr>
        <p:spPr bwMode="auto">
          <a:xfrm>
            <a:off x="547324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7057417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4" name="矩形 73"/>
          <p:cNvSpPr/>
          <p:nvPr/>
        </p:nvSpPr>
        <p:spPr bwMode="auto">
          <a:xfrm>
            <a:off x="7345449" y="2255688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7633481" y="225568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7" name="直接箭头连接符 76"/>
          <p:cNvCxnSpPr>
            <a:endCxn id="72" idx="0"/>
          </p:cNvCxnSpPr>
          <p:nvPr/>
        </p:nvCxnSpPr>
        <p:spPr bwMode="auto">
          <a:xfrm flipH="1">
            <a:off x="5617257" y="200453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8" name="直接箭头连接符 77"/>
          <p:cNvCxnSpPr/>
          <p:nvPr/>
        </p:nvCxnSpPr>
        <p:spPr bwMode="auto">
          <a:xfrm>
            <a:off x="6553361" y="2004533"/>
            <a:ext cx="936104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9" name="直接箭头连接符 78"/>
          <p:cNvCxnSpPr/>
          <p:nvPr/>
        </p:nvCxnSpPr>
        <p:spPr bwMode="auto">
          <a:xfrm flipH="1">
            <a:off x="5329225" y="2516167"/>
            <a:ext cx="144016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0" name="直接箭头连接符 79"/>
          <p:cNvCxnSpPr/>
          <p:nvPr/>
        </p:nvCxnSpPr>
        <p:spPr bwMode="auto">
          <a:xfrm>
            <a:off x="5746069" y="251447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5" name="矩形 84"/>
          <p:cNvSpPr/>
          <p:nvPr/>
        </p:nvSpPr>
        <p:spPr bwMode="auto">
          <a:xfrm>
            <a:off x="5185209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矩形 85"/>
          <p:cNvSpPr/>
          <p:nvPr/>
        </p:nvSpPr>
        <p:spPr bwMode="auto">
          <a:xfrm>
            <a:off x="5913106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5625074" y="2811106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9" name="直接箭头连接符 88"/>
          <p:cNvCxnSpPr>
            <a:endCxn id="92" idx="0"/>
          </p:cNvCxnSpPr>
          <p:nvPr/>
        </p:nvCxnSpPr>
        <p:spPr bwMode="auto">
          <a:xfrm flipH="1">
            <a:off x="7277236" y="2516167"/>
            <a:ext cx="65232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0" name="直接箭头连接符 89"/>
          <p:cNvCxnSpPr/>
          <p:nvPr/>
        </p:nvCxnSpPr>
        <p:spPr bwMode="auto">
          <a:xfrm>
            <a:off x="7647840" y="251977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1" name="矩形 90"/>
          <p:cNvSpPr/>
          <p:nvPr/>
        </p:nvSpPr>
        <p:spPr bwMode="auto">
          <a:xfrm>
            <a:off x="7849505" y="2813108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7133220" y="2811106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40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7417457" y="2811137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847541" y="2811075"/>
            <a:ext cx="288032" cy="255852"/>
          </a:xfrm>
          <a:prstGeom prst="rect">
            <a:avLst/>
          </a:prstGeom>
          <a:solidFill>
            <a:srgbClr val="FF99FF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 flipH="1">
            <a:off x="6563877" y="2506843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7" name="矩形 96"/>
          <p:cNvSpPr/>
          <p:nvPr/>
        </p:nvSpPr>
        <p:spPr bwMode="auto">
          <a:xfrm>
            <a:off x="6415671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28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矩形 97"/>
          <p:cNvSpPr/>
          <p:nvPr/>
        </p:nvSpPr>
        <p:spPr bwMode="auto">
          <a:xfrm>
            <a:off x="8209545" y="2811075"/>
            <a:ext cx="288032" cy="255852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52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9" name="直接箭头连接符 98"/>
          <p:cNvCxnSpPr>
            <a:endCxn id="98" idx="0"/>
          </p:cNvCxnSpPr>
          <p:nvPr/>
        </p:nvCxnSpPr>
        <p:spPr bwMode="auto">
          <a:xfrm>
            <a:off x="7927661" y="2506843"/>
            <a:ext cx="4259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>
            <a:off x="6411099" y="155679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C00000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13" name="组合 112"/>
          <p:cNvGrpSpPr/>
          <p:nvPr/>
        </p:nvGrpSpPr>
        <p:grpSpPr>
          <a:xfrm>
            <a:off x="5185209" y="3066927"/>
            <a:ext cx="3312368" cy="267678"/>
            <a:chOff x="5004048" y="3714999"/>
            <a:chExt cx="3312368" cy="267678"/>
          </a:xfrm>
        </p:grpSpPr>
        <p:cxnSp>
          <p:nvCxnSpPr>
            <p:cNvPr id="114" name="直接箭头连接符 113"/>
            <p:cNvCxnSpPr/>
            <p:nvPr/>
          </p:nvCxnSpPr>
          <p:spPr bwMode="auto">
            <a:xfrm>
              <a:off x="529208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5" name="直接箭头连接符 114"/>
            <p:cNvCxnSpPr/>
            <p:nvPr/>
          </p:nvCxnSpPr>
          <p:spPr bwMode="auto">
            <a:xfrm>
              <a:off x="500404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6" name="直接箭头连接符 115"/>
            <p:cNvCxnSpPr/>
            <p:nvPr/>
          </p:nvCxnSpPr>
          <p:spPr bwMode="auto">
            <a:xfrm>
              <a:off x="6522542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7" name="直接箭头连接符 116"/>
            <p:cNvCxnSpPr/>
            <p:nvPr/>
          </p:nvCxnSpPr>
          <p:spPr bwMode="auto">
            <a:xfrm>
              <a:off x="6234510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8" name="直接箭头连接符 117"/>
            <p:cNvCxnSpPr/>
            <p:nvPr/>
          </p:nvCxnSpPr>
          <p:spPr bwMode="auto">
            <a:xfrm>
              <a:off x="795637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19" name="直接箭头连接符 118"/>
            <p:cNvCxnSpPr/>
            <p:nvPr/>
          </p:nvCxnSpPr>
          <p:spPr bwMode="auto">
            <a:xfrm>
              <a:off x="766834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0" name="直接箭头连接符 119"/>
            <p:cNvCxnSpPr/>
            <p:nvPr/>
          </p:nvCxnSpPr>
          <p:spPr bwMode="auto">
            <a:xfrm>
              <a:off x="831641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1" name="直接箭头连接符 120"/>
            <p:cNvCxnSpPr/>
            <p:nvPr/>
          </p:nvCxnSpPr>
          <p:spPr bwMode="auto">
            <a:xfrm>
              <a:off x="8028384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2" name="直接箭头连接符 121"/>
            <p:cNvCxnSpPr/>
            <p:nvPr/>
          </p:nvCxnSpPr>
          <p:spPr bwMode="auto">
            <a:xfrm>
              <a:off x="5731945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3" name="直接箭头连接符 122"/>
            <p:cNvCxnSpPr/>
            <p:nvPr/>
          </p:nvCxnSpPr>
          <p:spPr bwMode="auto">
            <a:xfrm>
              <a:off x="544391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4" name="直接箭头连接符 123"/>
            <p:cNvCxnSpPr/>
            <p:nvPr/>
          </p:nvCxnSpPr>
          <p:spPr bwMode="auto">
            <a:xfrm>
              <a:off x="6952059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5" name="直接箭头连接符 124"/>
            <p:cNvCxnSpPr/>
            <p:nvPr/>
          </p:nvCxnSpPr>
          <p:spPr bwMode="auto">
            <a:xfrm>
              <a:off x="6664027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6" name="直接箭头连接符 125"/>
            <p:cNvCxnSpPr/>
            <p:nvPr/>
          </p:nvCxnSpPr>
          <p:spPr bwMode="auto">
            <a:xfrm>
              <a:off x="7524328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009242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7" name="直接箭头连接符 126"/>
            <p:cNvCxnSpPr/>
            <p:nvPr/>
          </p:nvCxnSpPr>
          <p:spPr bwMode="auto">
            <a:xfrm>
              <a:off x="7236296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8" name="直接箭头连接符 127"/>
            <p:cNvCxnSpPr/>
            <p:nvPr/>
          </p:nvCxnSpPr>
          <p:spPr bwMode="auto">
            <a:xfrm>
              <a:off x="6031783" y="3714999"/>
              <a:ext cx="0" cy="26767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7030A0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29" name="矩形 128"/>
          <p:cNvSpPr/>
          <p:nvPr/>
        </p:nvSpPr>
        <p:spPr>
          <a:xfrm>
            <a:off x="5004048" y="3444693"/>
            <a:ext cx="356799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42,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经过与关键码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25,34,43,37,40,41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的比较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最后失败</a:t>
            </a:r>
          </a:p>
        </p:txBody>
      </p:sp>
      <p:sp>
        <p:nvSpPr>
          <p:cNvPr id="8" name="矩形 7"/>
          <p:cNvSpPr/>
          <p:nvPr/>
        </p:nvSpPr>
        <p:spPr>
          <a:xfrm>
            <a:off x="79486" y="4064859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&gt;::search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B-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树中查找关键码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_root; _hot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从根节点出发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{   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逐层查找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在当前节点中，找到不大于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的最大关键码（向量查找）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( 0 &lt;= r ) &amp;&amp;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v-&gt;key[r] )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v;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成功：在当前节点中命中目标关键码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_hot = v; v = v-&gt;child[r + 1];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否则，转入对应子树（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指向其父）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——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需做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I/O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，最费时间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这里在向量内是二分查找，但对通常的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_order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可直接顺序查找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                      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失败：最终抵达外部节点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179512" y="5877272"/>
            <a:ext cx="8714845" cy="827750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复杂度：每次访问需做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次外存读取，为原先的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1/log</a:t>
            </a:r>
            <a:r>
              <a:rPr lang="en-US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通常为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1024,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故改进效率在一个数量级左右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82602034"/>
      </p:ext>
    </p:extLst>
  </p:cSld>
  <p:clrMapOvr>
    <a:masterClrMapping/>
  </p:clrMapOvr>
  <p:transition advTm="157">
    <p:zoom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5548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关键码插入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否则，查找过程终止于叶子节点的某个键码，其父节点为叶子节点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调用向量的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接口，在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_hot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节点查找合适的插入位置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将关键码插入该位置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r+1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判断并处理上溢（关键码个数大于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solveOverflow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函数进行处理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75308" y="4645028"/>
            <a:ext cx="81029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确认目标节点不存在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的有序关键码向量中查找合适的插入位置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+ 1,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将新关键码插至对应的位置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_hot-&gt;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child.insert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+ 2,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创建一个空子树指针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更新全树规模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solveOverflow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_hot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如有必要，需做分裂</a:t>
            </a:r>
            <a:endParaRPr lang="en-US" altLang="zh-CN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插入成功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231924"/>
      </p:ext>
    </p:extLst>
  </p:cSld>
  <p:clrMapOvr>
    <a:masterClrMapping/>
  </p:clrMapOvr>
  <p:transition advTm="157">
    <p:zoom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上溢与分裂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插入关键码后，发生上溢的节点，其关键码个数必为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。若取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或</m:t>
                    </m:r>
                    <m:d>
                      <m:dPr>
                        <m:begChr m:val="⌈"/>
                        <m:endChr m:val="⌉"/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则它们依次为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}"/>
                          <m:ctrlP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𝟎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𝟏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,,…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𝒌</m:t>
                          </m:r>
                          <m:r>
                            <a:rPr lang="en-US" altLang="zh-CN" sz="2400" b="1" i="1" baseline="-25000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𝒔</m:t>
                          </m:r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𝒔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400" b="1" i="1" dirty="0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𝒌</m:t>
                              </m:r>
                            </m:e>
                            <m:sub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𝒎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sz="2400" b="1" i="1" dirty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2">
                  <a:spcAft>
                    <a:spcPts val="600"/>
                  </a:spcAft>
                  <a:buClr>
                    <a:srgbClr val="C00000"/>
                  </a:buClr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分裂为前后两个节点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𝟎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,,…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{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𝒔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,…,</m:t>
                    </m:r>
                    <m:sSub>
                      <m:sSubPr>
                        <m:ctrlP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𝒌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令关键码</a:t>
                </a:r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𝒌</m:t>
                    </m:r>
                    <m:r>
                      <a:rPr lang="en-US" altLang="zh-CN" sz="2400" b="1" i="1" baseline="-25000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𝒔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上升一层，归入父节点（若存在）所在的位置，并以左右两节点作为该关键码的两个孩子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若上溢发生传递（往上层），则迭代进行分裂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2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若至根节点处，则从最顶端增加一层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4447371"/>
              </a:xfrm>
              <a:prstGeom prst="rect">
                <a:avLst/>
              </a:prstGeom>
              <a:blipFill>
                <a:blip r:embed="rId3"/>
                <a:stretch>
                  <a:fillRect l="-1583" t="-1781" r="-4474" b="-219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连接符 3"/>
          <p:cNvCxnSpPr/>
          <p:nvPr/>
        </p:nvCxnSpPr>
        <p:spPr bwMode="auto">
          <a:xfrm>
            <a:off x="2267744" y="306896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4572000" y="3065280"/>
            <a:ext cx="1728192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2" name="矩形 31"/>
          <p:cNvSpPr/>
          <p:nvPr/>
        </p:nvSpPr>
        <p:spPr bwMode="auto">
          <a:xfrm>
            <a:off x="816883" y="5733256"/>
            <a:ext cx="7597783" cy="576064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marL="0" lvl="2"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分裂操作次数不会超过全树树高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O(log</a:t>
            </a:r>
            <a:r>
              <a:rPr lang="en-US" altLang="zh-CN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N)</a:t>
            </a:r>
          </a:p>
        </p:txBody>
      </p:sp>
    </p:spTree>
    <p:extLst>
      <p:ext uri="{BB962C8B-B14F-4D97-AF65-F5344CB8AC3E}">
        <p14:creationId xmlns:p14="http://schemas.microsoft.com/office/powerpoint/2010/main" val="3814053166"/>
      </p:ext>
    </p:extLst>
  </p:cSld>
  <p:clrMapOvr>
    <a:masterClrMapping/>
  </p:clrMapOvr>
  <p:transition advTm="157">
    <p:zoom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975743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" name="直接箭头连接符 28"/>
          <p:cNvCxnSpPr/>
          <p:nvPr/>
        </p:nvCxnSpPr>
        <p:spPr bwMode="auto">
          <a:xfrm>
            <a:off x="1697577" y="2025859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49" name="矩形 48"/>
          <p:cNvSpPr/>
          <p:nvPr/>
        </p:nvSpPr>
        <p:spPr bwMode="auto">
          <a:xfrm>
            <a:off x="1336302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矩形 49"/>
          <p:cNvSpPr/>
          <p:nvPr/>
        </p:nvSpPr>
        <p:spPr bwMode="auto">
          <a:xfrm>
            <a:off x="1696861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2057420" y="2340982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1331640" y="2675735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2" name="矩形 51"/>
          <p:cNvSpPr/>
          <p:nvPr/>
        </p:nvSpPr>
        <p:spPr bwMode="auto">
          <a:xfrm>
            <a:off x="612911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973354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" name="矩形 53"/>
          <p:cNvSpPr/>
          <p:nvPr/>
        </p:nvSpPr>
        <p:spPr bwMode="auto">
          <a:xfrm>
            <a:off x="1333797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5" name="矩形 54"/>
          <p:cNvSpPr/>
          <p:nvPr/>
        </p:nvSpPr>
        <p:spPr bwMode="auto">
          <a:xfrm>
            <a:off x="1694240" y="306896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6" name="矩形 55"/>
          <p:cNvSpPr/>
          <p:nvPr/>
        </p:nvSpPr>
        <p:spPr bwMode="auto">
          <a:xfrm>
            <a:off x="2054683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/>
          <p:cNvSpPr/>
          <p:nvPr/>
        </p:nvSpPr>
        <p:spPr bwMode="auto">
          <a:xfrm>
            <a:off x="2415126" y="3068960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 bwMode="auto">
          <a:xfrm>
            <a:off x="613492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9" name="直接箭头连接符 58"/>
          <p:cNvCxnSpPr/>
          <p:nvPr/>
        </p:nvCxnSpPr>
        <p:spPr bwMode="auto">
          <a:xfrm>
            <a:off x="1697577" y="4219284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60" name="矩形 59"/>
          <p:cNvSpPr/>
          <p:nvPr/>
        </p:nvSpPr>
        <p:spPr bwMode="auto">
          <a:xfrm>
            <a:off x="1335456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矩形 60"/>
          <p:cNvSpPr/>
          <p:nvPr/>
        </p:nvSpPr>
        <p:spPr bwMode="auto">
          <a:xfrm>
            <a:off x="1696438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矩形 61"/>
          <p:cNvSpPr/>
          <p:nvPr/>
        </p:nvSpPr>
        <p:spPr bwMode="auto">
          <a:xfrm>
            <a:off x="2057420" y="4534407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矩形 63"/>
          <p:cNvSpPr/>
          <p:nvPr/>
        </p:nvSpPr>
        <p:spPr bwMode="auto">
          <a:xfrm>
            <a:off x="612911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矩形 64"/>
          <p:cNvSpPr/>
          <p:nvPr/>
        </p:nvSpPr>
        <p:spPr bwMode="auto">
          <a:xfrm>
            <a:off x="973354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矩形 65"/>
          <p:cNvSpPr/>
          <p:nvPr/>
        </p:nvSpPr>
        <p:spPr bwMode="auto">
          <a:xfrm>
            <a:off x="1333797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矩形 66"/>
          <p:cNvSpPr/>
          <p:nvPr/>
        </p:nvSpPr>
        <p:spPr bwMode="auto">
          <a:xfrm>
            <a:off x="974474" y="4534407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2054683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矩形 68"/>
          <p:cNvSpPr/>
          <p:nvPr/>
        </p:nvSpPr>
        <p:spPr bwMode="auto">
          <a:xfrm>
            <a:off x="2415126" y="5262385"/>
            <a:ext cx="358286" cy="327860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3" name="直接箭头连接符 62"/>
          <p:cNvCxnSpPr/>
          <p:nvPr/>
        </p:nvCxnSpPr>
        <p:spPr bwMode="auto">
          <a:xfrm>
            <a:off x="1331640" y="4869160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70" name="直接箭头连接符 69"/>
          <p:cNvCxnSpPr>
            <a:endCxn id="65" idx="0"/>
          </p:cNvCxnSpPr>
          <p:nvPr/>
        </p:nvCxnSpPr>
        <p:spPr bwMode="auto">
          <a:xfrm>
            <a:off x="972275" y="4876053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2" name="下箭头 71"/>
          <p:cNvSpPr/>
          <p:nvPr/>
        </p:nvSpPr>
        <p:spPr bwMode="auto">
          <a:xfrm>
            <a:off x="1314701" y="3566760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3" name="矩形 72"/>
          <p:cNvSpPr/>
          <p:nvPr/>
        </p:nvSpPr>
        <p:spPr bwMode="auto">
          <a:xfrm>
            <a:off x="3708681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4" name="直接箭头连接符 73"/>
          <p:cNvCxnSpPr/>
          <p:nvPr/>
        </p:nvCxnSpPr>
        <p:spPr bwMode="auto">
          <a:xfrm>
            <a:off x="4430515" y="2021833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5" name="矩形 74"/>
          <p:cNvSpPr/>
          <p:nvPr/>
        </p:nvSpPr>
        <p:spPr bwMode="auto">
          <a:xfrm>
            <a:off x="4069240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 bwMode="auto">
          <a:xfrm>
            <a:off x="4429799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7" name="矩形 76"/>
          <p:cNvSpPr/>
          <p:nvPr/>
        </p:nvSpPr>
        <p:spPr bwMode="auto">
          <a:xfrm>
            <a:off x="4790358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78" name="直接箭头连接符 77"/>
          <p:cNvCxnSpPr/>
          <p:nvPr/>
        </p:nvCxnSpPr>
        <p:spPr bwMode="auto">
          <a:xfrm>
            <a:off x="4064578" y="2671709"/>
            <a:ext cx="436191" cy="4137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9" name="矩形 78"/>
          <p:cNvSpPr/>
          <p:nvPr/>
        </p:nvSpPr>
        <p:spPr bwMode="auto">
          <a:xfrm>
            <a:off x="3345849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矩形 79"/>
          <p:cNvSpPr/>
          <p:nvPr/>
        </p:nvSpPr>
        <p:spPr bwMode="auto">
          <a:xfrm>
            <a:off x="3706292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 bwMode="auto">
          <a:xfrm>
            <a:off x="4066735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矩形 81"/>
          <p:cNvSpPr/>
          <p:nvPr/>
        </p:nvSpPr>
        <p:spPr bwMode="auto">
          <a:xfrm>
            <a:off x="4427178" y="3064934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矩形 82"/>
          <p:cNvSpPr/>
          <p:nvPr/>
        </p:nvSpPr>
        <p:spPr bwMode="auto">
          <a:xfrm>
            <a:off x="4787621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矩形 83"/>
          <p:cNvSpPr/>
          <p:nvPr/>
        </p:nvSpPr>
        <p:spPr bwMode="auto">
          <a:xfrm>
            <a:off x="5148064" y="3064934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矩形 84"/>
          <p:cNvSpPr/>
          <p:nvPr/>
        </p:nvSpPr>
        <p:spPr bwMode="auto">
          <a:xfrm>
            <a:off x="5148064" y="2336956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下箭头 85"/>
          <p:cNvSpPr/>
          <p:nvPr/>
        </p:nvSpPr>
        <p:spPr bwMode="auto">
          <a:xfrm>
            <a:off x="403087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" name="矩形 86"/>
          <p:cNvSpPr/>
          <p:nvPr/>
        </p:nvSpPr>
        <p:spPr bwMode="auto">
          <a:xfrm>
            <a:off x="334643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8" name="直接箭头连接符 87"/>
          <p:cNvCxnSpPr/>
          <p:nvPr/>
        </p:nvCxnSpPr>
        <p:spPr bwMode="auto">
          <a:xfrm>
            <a:off x="4430515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9" name="矩形 88"/>
          <p:cNvSpPr/>
          <p:nvPr/>
        </p:nvSpPr>
        <p:spPr bwMode="auto">
          <a:xfrm>
            <a:off x="4068394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4429376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4790358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矩形 91"/>
          <p:cNvSpPr/>
          <p:nvPr/>
        </p:nvSpPr>
        <p:spPr bwMode="auto">
          <a:xfrm>
            <a:off x="3345849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矩形 92"/>
          <p:cNvSpPr/>
          <p:nvPr/>
        </p:nvSpPr>
        <p:spPr bwMode="auto">
          <a:xfrm>
            <a:off x="370629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4" name="矩形 93"/>
          <p:cNvSpPr/>
          <p:nvPr/>
        </p:nvSpPr>
        <p:spPr bwMode="auto">
          <a:xfrm>
            <a:off x="406673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3707412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矩形 95"/>
          <p:cNvSpPr/>
          <p:nvPr/>
        </p:nvSpPr>
        <p:spPr bwMode="auto">
          <a:xfrm>
            <a:off x="4787621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矩形 96"/>
          <p:cNvSpPr/>
          <p:nvPr/>
        </p:nvSpPr>
        <p:spPr bwMode="auto">
          <a:xfrm>
            <a:off x="514806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8" name="直接箭头连接符 97"/>
          <p:cNvCxnSpPr/>
          <p:nvPr/>
        </p:nvCxnSpPr>
        <p:spPr bwMode="auto">
          <a:xfrm>
            <a:off x="4064578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9" name="直接箭头连接符 98"/>
          <p:cNvCxnSpPr>
            <a:endCxn id="93" idx="0"/>
          </p:cNvCxnSpPr>
          <p:nvPr/>
        </p:nvCxnSpPr>
        <p:spPr bwMode="auto">
          <a:xfrm>
            <a:off x="3705213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0" name="矩形 99"/>
          <p:cNvSpPr/>
          <p:nvPr/>
        </p:nvSpPr>
        <p:spPr bwMode="auto">
          <a:xfrm>
            <a:off x="514533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下箭头 100"/>
          <p:cNvSpPr/>
          <p:nvPr/>
        </p:nvSpPr>
        <p:spPr bwMode="auto">
          <a:xfrm rot="16200000">
            <a:off x="5697138" y="485071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矩形 101"/>
          <p:cNvSpPr/>
          <p:nvPr/>
        </p:nvSpPr>
        <p:spPr bwMode="auto">
          <a:xfrm>
            <a:off x="6575133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7659218" y="4215850"/>
            <a:ext cx="0" cy="3202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4" name="矩形 103"/>
          <p:cNvSpPr/>
          <p:nvPr/>
        </p:nvSpPr>
        <p:spPr bwMode="auto">
          <a:xfrm>
            <a:off x="7297097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矩形 104"/>
          <p:cNvSpPr/>
          <p:nvPr/>
        </p:nvSpPr>
        <p:spPr bwMode="auto">
          <a:xfrm>
            <a:off x="7658079" y="4530973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8019061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6574552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矩形 107"/>
          <p:cNvSpPr/>
          <p:nvPr/>
        </p:nvSpPr>
        <p:spPr bwMode="auto">
          <a:xfrm>
            <a:off x="6934995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7295438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6936115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1" name="矩形 110"/>
          <p:cNvSpPr/>
          <p:nvPr/>
        </p:nvSpPr>
        <p:spPr bwMode="auto">
          <a:xfrm>
            <a:off x="8016324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2" name="矩形 111"/>
          <p:cNvSpPr/>
          <p:nvPr/>
        </p:nvSpPr>
        <p:spPr bwMode="auto">
          <a:xfrm>
            <a:off x="8376767" y="525895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3" name="直接箭头连接符 112"/>
          <p:cNvCxnSpPr/>
          <p:nvPr/>
        </p:nvCxnSpPr>
        <p:spPr bwMode="auto">
          <a:xfrm>
            <a:off x="7293281" y="486572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4" name="直接箭头连接符 113"/>
          <p:cNvCxnSpPr>
            <a:endCxn id="108" idx="0"/>
          </p:cNvCxnSpPr>
          <p:nvPr/>
        </p:nvCxnSpPr>
        <p:spPr bwMode="auto">
          <a:xfrm>
            <a:off x="6933916" y="487261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8374040" y="453097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下箭头 115"/>
          <p:cNvSpPr/>
          <p:nvPr/>
        </p:nvSpPr>
        <p:spPr bwMode="auto">
          <a:xfrm rot="10800000">
            <a:off x="7261737" y="3558432"/>
            <a:ext cx="754587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6511313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矩形 118"/>
          <p:cNvSpPr/>
          <p:nvPr/>
        </p:nvSpPr>
        <p:spPr bwMode="auto">
          <a:xfrm>
            <a:off x="7233277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62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矩形 119"/>
          <p:cNvSpPr/>
          <p:nvPr/>
        </p:nvSpPr>
        <p:spPr bwMode="auto">
          <a:xfrm>
            <a:off x="7231618" y="1393350"/>
            <a:ext cx="358286" cy="327860"/>
          </a:xfrm>
          <a:prstGeom prst="rect">
            <a:avLst/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68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7955241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矩形 121"/>
          <p:cNvSpPr/>
          <p:nvPr/>
        </p:nvSpPr>
        <p:spPr bwMode="auto">
          <a:xfrm>
            <a:off x="6510732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3" name="矩形 122"/>
          <p:cNvSpPr/>
          <p:nvPr/>
        </p:nvSpPr>
        <p:spPr bwMode="auto">
          <a:xfrm>
            <a:off x="6871175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7231618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6872295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37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7952504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8312947" y="3061771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56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8" name="直接箭头连接符 127"/>
          <p:cNvCxnSpPr/>
          <p:nvPr/>
        </p:nvCxnSpPr>
        <p:spPr bwMode="auto">
          <a:xfrm>
            <a:off x="7229461" y="2668546"/>
            <a:ext cx="1081329" cy="39322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9" name="直接箭头连接符 128"/>
          <p:cNvCxnSpPr>
            <a:endCxn id="123" idx="0"/>
          </p:cNvCxnSpPr>
          <p:nvPr/>
        </p:nvCxnSpPr>
        <p:spPr bwMode="auto">
          <a:xfrm>
            <a:off x="6870096" y="2675439"/>
            <a:ext cx="180222" cy="3863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0" name="矩形 129"/>
          <p:cNvSpPr/>
          <p:nvPr/>
        </p:nvSpPr>
        <p:spPr bwMode="auto">
          <a:xfrm>
            <a:off x="8310220" y="2333793"/>
            <a:ext cx="358286" cy="327860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>
            <a:endCxn id="125" idx="0"/>
          </p:cNvCxnSpPr>
          <p:nvPr/>
        </p:nvCxnSpPr>
        <p:spPr bwMode="auto">
          <a:xfrm flipH="1">
            <a:off x="7051438" y="1721210"/>
            <a:ext cx="178023" cy="6125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/>
          <p:nvPr/>
        </p:nvCxnSpPr>
        <p:spPr bwMode="auto">
          <a:xfrm>
            <a:off x="7600263" y="1730041"/>
            <a:ext cx="709957" cy="595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" name="矩形 2"/>
          <p:cNvSpPr/>
          <p:nvPr/>
        </p:nvSpPr>
        <p:spPr>
          <a:xfrm>
            <a:off x="497698" y="6005175"/>
            <a:ext cx="103265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m=6</a:t>
            </a:r>
            <a:endParaRPr lang="zh-CN" altLang="en-US" sz="2800" dirty="0"/>
          </a:p>
        </p:txBody>
      </p:sp>
      <p:sp>
        <p:nvSpPr>
          <p:cNvPr id="131" name="矩形 130"/>
          <p:cNvSpPr/>
          <p:nvPr/>
        </p:nvSpPr>
        <p:spPr>
          <a:xfrm>
            <a:off x="1989803" y="6005175"/>
            <a:ext cx="13676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(3,6)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zh-CN" altLang="en-US" sz="2800" dirty="0"/>
          </a:p>
        </p:txBody>
      </p:sp>
      <p:sp>
        <p:nvSpPr>
          <p:cNvPr id="133" name="矩形 132"/>
          <p:cNvSpPr/>
          <p:nvPr/>
        </p:nvSpPr>
        <p:spPr>
          <a:xfrm>
            <a:off x="3860479" y="6073973"/>
            <a:ext cx="48718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12398468"/>
      </p:ext>
    </p:extLst>
  </p:cSld>
  <p:clrMapOvr>
    <a:masterClrMapping/>
  </p:clrMapOvr>
  <p:transition advTm="157">
    <p:zoom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3" name="矩形 192"/>
          <p:cNvSpPr/>
          <p:nvPr/>
        </p:nvSpPr>
        <p:spPr bwMode="auto">
          <a:xfrm>
            <a:off x="2606222" y="1993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4" name="矩形 193"/>
          <p:cNvSpPr/>
          <p:nvPr/>
        </p:nvSpPr>
        <p:spPr bwMode="auto">
          <a:xfrm>
            <a:off x="1812380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5" name="矩形 194"/>
          <p:cNvSpPr/>
          <p:nvPr/>
        </p:nvSpPr>
        <p:spPr bwMode="auto">
          <a:xfrm>
            <a:off x="3396556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3684588" y="2500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7" name="直接箭头连接符 196"/>
          <p:cNvCxnSpPr>
            <a:endCxn id="194" idx="0"/>
          </p:cNvCxnSpPr>
          <p:nvPr/>
        </p:nvCxnSpPr>
        <p:spPr bwMode="auto">
          <a:xfrm flipH="1">
            <a:off x="1956396" y="224923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8" name="直接箭头连接符 197"/>
          <p:cNvCxnSpPr/>
          <p:nvPr/>
        </p:nvCxnSpPr>
        <p:spPr bwMode="auto">
          <a:xfrm>
            <a:off x="2892500" y="224923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9" name="直接箭头连接符 198"/>
          <p:cNvCxnSpPr/>
          <p:nvPr/>
        </p:nvCxnSpPr>
        <p:spPr bwMode="auto">
          <a:xfrm flipH="1">
            <a:off x="1434087" y="276087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0" name="直接箭头连接符 199"/>
          <p:cNvCxnSpPr/>
          <p:nvPr/>
        </p:nvCxnSpPr>
        <p:spPr bwMode="auto">
          <a:xfrm>
            <a:off x="2085208" y="275917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1" name="矩形 200"/>
          <p:cNvSpPr/>
          <p:nvPr/>
        </p:nvSpPr>
        <p:spPr bwMode="auto">
          <a:xfrm>
            <a:off x="1164308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矩形 201"/>
          <p:cNvSpPr/>
          <p:nvPr/>
        </p:nvSpPr>
        <p:spPr bwMode="auto">
          <a:xfrm>
            <a:off x="2252245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矩形 202"/>
          <p:cNvSpPr/>
          <p:nvPr/>
        </p:nvSpPr>
        <p:spPr bwMode="auto">
          <a:xfrm>
            <a:off x="1964213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4" name="直接箭头连接符 203"/>
          <p:cNvCxnSpPr/>
          <p:nvPr/>
        </p:nvCxnSpPr>
        <p:spPr bwMode="auto">
          <a:xfrm flipH="1">
            <a:off x="3576056" y="276082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3986979" y="276447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6" name="矩形 205"/>
          <p:cNvSpPr/>
          <p:nvPr/>
        </p:nvSpPr>
        <p:spPr bwMode="auto">
          <a:xfrm>
            <a:off x="4188644" y="305781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572679" y="305581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328700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9" name="直接箭头连接符 208"/>
          <p:cNvCxnSpPr/>
          <p:nvPr/>
        </p:nvCxnSpPr>
        <p:spPr bwMode="auto">
          <a:xfrm flipH="1">
            <a:off x="2903016" y="275154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0" name="矩形 209"/>
          <p:cNvSpPr/>
          <p:nvPr/>
        </p:nvSpPr>
        <p:spPr bwMode="auto">
          <a:xfrm>
            <a:off x="2754810" y="30557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1" name="直接箭头连接符 210"/>
          <p:cNvCxnSpPr/>
          <p:nvPr/>
        </p:nvCxnSpPr>
        <p:spPr bwMode="auto">
          <a:xfrm>
            <a:off x="2750977" y="180149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452340" y="305578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下箭头 212"/>
          <p:cNvSpPr/>
          <p:nvPr/>
        </p:nvSpPr>
        <p:spPr bwMode="auto">
          <a:xfrm rot="16200000">
            <a:off x="4812745" y="266339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4" name="矩形 233"/>
          <p:cNvSpPr/>
          <p:nvPr/>
        </p:nvSpPr>
        <p:spPr bwMode="auto">
          <a:xfrm>
            <a:off x="7094034" y="19871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5" name="矩形 234"/>
          <p:cNvSpPr/>
          <p:nvPr/>
        </p:nvSpPr>
        <p:spPr bwMode="auto">
          <a:xfrm>
            <a:off x="6300192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6" name="矩形 235"/>
          <p:cNvSpPr/>
          <p:nvPr/>
        </p:nvSpPr>
        <p:spPr bwMode="auto">
          <a:xfrm>
            <a:off x="7884368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8172400" y="249411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8" name="直接箭头连接符 237"/>
          <p:cNvCxnSpPr>
            <a:endCxn id="235" idx="0"/>
          </p:cNvCxnSpPr>
          <p:nvPr/>
        </p:nvCxnSpPr>
        <p:spPr bwMode="auto">
          <a:xfrm flipH="1">
            <a:off x="6444208" y="224296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9" name="直接箭头连接符 238"/>
          <p:cNvCxnSpPr/>
          <p:nvPr/>
        </p:nvCxnSpPr>
        <p:spPr bwMode="auto">
          <a:xfrm>
            <a:off x="7380312" y="2242962"/>
            <a:ext cx="815404" cy="2580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0" name="直接箭头连接符 239"/>
          <p:cNvCxnSpPr/>
          <p:nvPr/>
        </p:nvCxnSpPr>
        <p:spPr bwMode="auto">
          <a:xfrm flipH="1">
            <a:off x="5921899" y="2754596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1" name="直接箭头连接符 240"/>
          <p:cNvCxnSpPr/>
          <p:nvPr/>
        </p:nvCxnSpPr>
        <p:spPr bwMode="auto">
          <a:xfrm>
            <a:off x="6573020" y="275290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2" name="矩形 241"/>
          <p:cNvSpPr/>
          <p:nvPr/>
        </p:nvSpPr>
        <p:spPr bwMode="auto">
          <a:xfrm>
            <a:off x="5456256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矩形 242"/>
          <p:cNvSpPr/>
          <p:nvPr/>
        </p:nvSpPr>
        <p:spPr bwMode="auto">
          <a:xfrm>
            <a:off x="6740057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矩形 243"/>
          <p:cNvSpPr/>
          <p:nvPr/>
        </p:nvSpPr>
        <p:spPr bwMode="auto">
          <a:xfrm>
            <a:off x="6452025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5" name="直接箭头连接符 244"/>
          <p:cNvCxnSpPr/>
          <p:nvPr/>
        </p:nvCxnSpPr>
        <p:spPr bwMode="auto">
          <a:xfrm flipH="1">
            <a:off x="8063868" y="275455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46" name="直接箭头连接符 245"/>
          <p:cNvCxnSpPr/>
          <p:nvPr/>
        </p:nvCxnSpPr>
        <p:spPr bwMode="auto">
          <a:xfrm>
            <a:off x="8474791" y="275819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8676456" y="30515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8060491" y="304953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77481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7390828" y="274527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1" name="矩形 250"/>
          <p:cNvSpPr/>
          <p:nvPr/>
        </p:nvSpPr>
        <p:spPr bwMode="auto">
          <a:xfrm>
            <a:off x="7242622" y="30495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2" name="直接箭头连接符 251"/>
          <p:cNvCxnSpPr/>
          <p:nvPr/>
        </p:nvCxnSpPr>
        <p:spPr bwMode="auto">
          <a:xfrm>
            <a:off x="7238789" y="179522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3" name="矩形 252"/>
          <p:cNvSpPr/>
          <p:nvPr/>
        </p:nvSpPr>
        <p:spPr bwMode="auto">
          <a:xfrm>
            <a:off x="5744288" y="30506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4" name="矩形 253"/>
          <p:cNvSpPr/>
          <p:nvPr/>
        </p:nvSpPr>
        <p:spPr bwMode="auto">
          <a:xfrm>
            <a:off x="6033860" y="305065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5" name="下箭头 254"/>
          <p:cNvSpPr/>
          <p:nvPr/>
        </p:nvSpPr>
        <p:spPr bwMode="auto">
          <a:xfrm rot="16200000">
            <a:off x="437176" y="42146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56" name="矩形 255"/>
          <p:cNvSpPr/>
          <p:nvPr/>
        </p:nvSpPr>
        <p:spPr bwMode="auto">
          <a:xfrm>
            <a:off x="2787543" y="372136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1993701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577877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9" name="矩形 258"/>
          <p:cNvSpPr/>
          <p:nvPr/>
        </p:nvSpPr>
        <p:spPr bwMode="auto">
          <a:xfrm>
            <a:off x="3865909" y="42283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0" name="直接箭头连接符 259"/>
          <p:cNvCxnSpPr>
            <a:endCxn id="257" idx="0"/>
          </p:cNvCxnSpPr>
          <p:nvPr/>
        </p:nvCxnSpPr>
        <p:spPr bwMode="auto">
          <a:xfrm flipH="1">
            <a:off x="2137717" y="397721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1" name="直接箭头连接符 260"/>
          <p:cNvCxnSpPr/>
          <p:nvPr/>
        </p:nvCxnSpPr>
        <p:spPr bwMode="auto">
          <a:xfrm>
            <a:off x="3073821" y="3977218"/>
            <a:ext cx="793842" cy="2604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3" name="直接箭头连接符 262"/>
          <p:cNvCxnSpPr/>
          <p:nvPr/>
        </p:nvCxnSpPr>
        <p:spPr bwMode="auto">
          <a:xfrm>
            <a:off x="2266529" y="448715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4" name="矩形 263"/>
          <p:cNvSpPr/>
          <p:nvPr/>
        </p:nvSpPr>
        <p:spPr bwMode="auto">
          <a:xfrm>
            <a:off x="1151411" y="479109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5" name="矩形 264"/>
          <p:cNvSpPr/>
          <p:nvPr/>
        </p:nvSpPr>
        <p:spPr bwMode="auto">
          <a:xfrm>
            <a:off x="2433566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6" name="矩形 265"/>
          <p:cNvSpPr/>
          <p:nvPr/>
        </p:nvSpPr>
        <p:spPr bwMode="auto">
          <a:xfrm>
            <a:off x="2145534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7" name="直接箭头连接符 266"/>
          <p:cNvCxnSpPr/>
          <p:nvPr/>
        </p:nvCxnSpPr>
        <p:spPr bwMode="auto">
          <a:xfrm flipH="1">
            <a:off x="3757377" y="4488806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8" name="直接箭头连接符 267"/>
          <p:cNvCxnSpPr/>
          <p:nvPr/>
        </p:nvCxnSpPr>
        <p:spPr bwMode="auto">
          <a:xfrm>
            <a:off x="4168300" y="449245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9" name="矩形 268"/>
          <p:cNvSpPr/>
          <p:nvPr/>
        </p:nvSpPr>
        <p:spPr bwMode="auto">
          <a:xfrm>
            <a:off x="4369965" y="47857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矩形 269"/>
          <p:cNvSpPr/>
          <p:nvPr/>
        </p:nvSpPr>
        <p:spPr bwMode="auto">
          <a:xfrm>
            <a:off x="3754000" y="47837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1" name="矩形 270"/>
          <p:cNvSpPr/>
          <p:nvPr/>
        </p:nvSpPr>
        <p:spPr bwMode="auto">
          <a:xfrm>
            <a:off x="346832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2" name="直接箭头连接符 271"/>
          <p:cNvCxnSpPr/>
          <p:nvPr/>
        </p:nvCxnSpPr>
        <p:spPr bwMode="auto">
          <a:xfrm flipH="1">
            <a:off x="3084337" y="4479528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3" name="矩形 272"/>
          <p:cNvSpPr/>
          <p:nvPr/>
        </p:nvSpPr>
        <p:spPr bwMode="auto">
          <a:xfrm>
            <a:off x="2936131" y="478376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4" name="直接箭头连接符 273"/>
          <p:cNvCxnSpPr/>
          <p:nvPr/>
        </p:nvCxnSpPr>
        <p:spPr bwMode="auto">
          <a:xfrm>
            <a:off x="2932298" y="352947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5" name="矩形 274"/>
          <p:cNvSpPr/>
          <p:nvPr/>
        </p:nvSpPr>
        <p:spPr bwMode="auto">
          <a:xfrm>
            <a:off x="1719658" y="42273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矩形 275"/>
          <p:cNvSpPr/>
          <p:nvPr/>
        </p:nvSpPr>
        <p:spPr bwMode="auto">
          <a:xfrm>
            <a:off x="1727369" y="47849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2" name="直接箭头连接符 261"/>
          <p:cNvCxnSpPr>
            <a:endCxn id="276" idx="0"/>
          </p:cNvCxnSpPr>
          <p:nvPr/>
        </p:nvCxnSpPr>
        <p:spPr bwMode="auto">
          <a:xfrm flipH="1">
            <a:off x="1871385" y="4488852"/>
            <a:ext cx="122317" cy="2960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7" name="直接箭头连接符 276"/>
          <p:cNvCxnSpPr>
            <a:endCxn id="264" idx="0"/>
          </p:cNvCxnSpPr>
          <p:nvPr/>
        </p:nvCxnSpPr>
        <p:spPr bwMode="auto">
          <a:xfrm flipH="1">
            <a:off x="1295427" y="448979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78" name="下箭头 277"/>
          <p:cNvSpPr/>
          <p:nvPr/>
        </p:nvSpPr>
        <p:spPr bwMode="auto">
          <a:xfrm rot="16200000">
            <a:off x="4912919" y="413199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9" name="矩形 278"/>
          <p:cNvSpPr/>
          <p:nvPr/>
        </p:nvSpPr>
        <p:spPr bwMode="auto">
          <a:xfrm>
            <a:off x="7122221" y="37082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0" name="矩形 279"/>
          <p:cNvSpPr/>
          <p:nvPr/>
        </p:nvSpPr>
        <p:spPr bwMode="auto">
          <a:xfrm>
            <a:off x="6328379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矩形 280"/>
          <p:cNvSpPr/>
          <p:nvPr/>
        </p:nvSpPr>
        <p:spPr bwMode="auto">
          <a:xfrm>
            <a:off x="7912555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2" name="矩形 281"/>
          <p:cNvSpPr/>
          <p:nvPr/>
        </p:nvSpPr>
        <p:spPr bwMode="auto">
          <a:xfrm>
            <a:off x="8200587" y="42152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3" name="直接箭头连接符 282"/>
          <p:cNvCxnSpPr>
            <a:endCxn id="280" idx="0"/>
          </p:cNvCxnSpPr>
          <p:nvPr/>
        </p:nvCxnSpPr>
        <p:spPr bwMode="auto">
          <a:xfrm flipH="1">
            <a:off x="6472395" y="3964092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4" name="直接箭头连接符 283"/>
          <p:cNvCxnSpPr/>
          <p:nvPr/>
        </p:nvCxnSpPr>
        <p:spPr bwMode="auto">
          <a:xfrm>
            <a:off x="7408499" y="3964092"/>
            <a:ext cx="824195" cy="2585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5" name="直接箭头连接符 284"/>
          <p:cNvCxnSpPr/>
          <p:nvPr/>
        </p:nvCxnSpPr>
        <p:spPr bwMode="auto">
          <a:xfrm>
            <a:off x="6601207" y="4474032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86" name="矩形 285"/>
          <p:cNvSpPr/>
          <p:nvPr/>
        </p:nvSpPr>
        <p:spPr bwMode="auto">
          <a:xfrm>
            <a:off x="5486089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7" name="矩形 286"/>
          <p:cNvSpPr/>
          <p:nvPr/>
        </p:nvSpPr>
        <p:spPr bwMode="auto">
          <a:xfrm>
            <a:off x="6876256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矩形 287"/>
          <p:cNvSpPr/>
          <p:nvPr/>
        </p:nvSpPr>
        <p:spPr bwMode="auto">
          <a:xfrm>
            <a:off x="6300192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 flipH="1">
            <a:off x="8092055" y="447568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>
            <a:off x="8502978" y="447932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1" name="矩形 290"/>
          <p:cNvSpPr/>
          <p:nvPr/>
        </p:nvSpPr>
        <p:spPr bwMode="auto">
          <a:xfrm>
            <a:off x="8704643" y="477266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矩形 291"/>
          <p:cNvSpPr/>
          <p:nvPr/>
        </p:nvSpPr>
        <p:spPr bwMode="auto">
          <a:xfrm>
            <a:off x="8088678" y="47706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矩形 292"/>
          <p:cNvSpPr/>
          <p:nvPr/>
        </p:nvSpPr>
        <p:spPr bwMode="auto">
          <a:xfrm>
            <a:off x="780299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4" name="直接箭头连接符 293"/>
          <p:cNvCxnSpPr/>
          <p:nvPr/>
        </p:nvCxnSpPr>
        <p:spPr bwMode="auto">
          <a:xfrm flipH="1">
            <a:off x="7419015" y="446640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5" name="矩形 294"/>
          <p:cNvSpPr/>
          <p:nvPr/>
        </p:nvSpPr>
        <p:spPr bwMode="auto">
          <a:xfrm>
            <a:off x="7270809" y="47706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6" name="直接箭头连接符 295"/>
          <p:cNvCxnSpPr/>
          <p:nvPr/>
        </p:nvCxnSpPr>
        <p:spPr bwMode="auto">
          <a:xfrm>
            <a:off x="7266976" y="351635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7" name="矩形 296"/>
          <p:cNvSpPr/>
          <p:nvPr/>
        </p:nvSpPr>
        <p:spPr bwMode="auto">
          <a:xfrm>
            <a:off x="6054336" y="421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矩形 297"/>
          <p:cNvSpPr/>
          <p:nvPr/>
        </p:nvSpPr>
        <p:spPr bwMode="auto">
          <a:xfrm>
            <a:off x="5925164" y="4777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99" name="直接箭头连接符 298"/>
          <p:cNvCxnSpPr/>
          <p:nvPr/>
        </p:nvCxnSpPr>
        <p:spPr bwMode="auto">
          <a:xfrm flipH="1">
            <a:off x="6046869" y="447572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0" name="直接箭头连接符 299"/>
          <p:cNvCxnSpPr>
            <a:endCxn id="286" idx="0"/>
          </p:cNvCxnSpPr>
          <p:nvPr/>
        </p:nvCxnSpPr>
        <p:spPr bwMode="auto">
          <a:xfrm flipH="1">
            <a:off x="5630105" y="447667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01" name="矩形 300"/>
          <p:cNvSpPr/>
          <p:nvPr/>
        </p:nvSpPr>
        <p:spPr bwMode="auto">
          <a:xfrm>
            <a:off x="6588253" y="477066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下箭头 301"/>
          <p:cNvSpPr/>
          <p:nvPr/>
        </p:nvSpPr>
        <p:spPr bwMode="auto">
          <a:xfrm rot="16200000">
            <a:off x="589729" y="583380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03" name="矩形 302"/>
          <p:cNvSpPr/>
          <p:nvPr/>
        </p:nvSpPr>
        <p:spPr bwMode="auto">
          <a:xfrm>
            <a:off x="2799031" y="541005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4" name="矩形 303"/>
          <p:cNvSpPr/>
          <p:nvPr/>
        </p:nvSpPr>
        <p:spPr bwMode="auto">
          <a:xfrm>
            <a:off x="2005189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5" name="矩形 304"/>
          <p:cNvSpPr/>
          <p:nvPr/>
        </p:nvSpPr>
        <p:spPr bwMode="auto">
          <a:xfrm>
            <a:off x="3589365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6" name="矩形 305"/>
          <p:cNvSpPr/>
          <p:nvPr/>
        </p:nvSpPr>
        <p:spPr bwMode="auto">
          <a:xfrm>
            <a:off x="3877397" y="591705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7" name="直接箭头连接符 306"/>
          <p:cNvCxnSpPr>
            <a:endCxn id="304" idx="0"/>
          </p:cNvCxnSpPr>
          <p:nvPr/>
        </p:nvCxnSpPr>
        <p:spPr bwMode="auto">
          <a:xfrm flipH="1">
            <a:off x="2149205" y="5665902"/>
            <a:ext cx="648072" cy="250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8" name="直接箭头连接符 307"/>
          <p:cNvCxnSpPr/>
          <p:nvPr/>
        </p:nvCxnSpPr>
        <p:spPr bwMode="auto">
          <a:xfrm>
            <a:off x="3085309" y="5665902"/>
            <a:ext cx="799560" cy="2464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0" name="矩形 309"/>
          <p:cNvSpPr/>
          <p:nvPr/>
        </p:nvSpPr>
        <p:spPr bwMode="auto">
          <a:xfrm>
            <a:off x="1162899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矩形 310"/>
          <p:cNvSpPr/>
          <p:nvPr/>
        </p:nvSpPr>
        <p:spPr bwMode="auto">
          <a:xfrm>
            <a:off x="2553066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矩形 311"/>
          <p:cNvSpPr/>
          <p:nvPr/>
        </p:nvSpPr>
        <p:spPr bwMode="auto">
          <a:xfrm>
            <a:off x="2051720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3" name="直接箭头连接符 312"/>
          <p:cNvCxnSpPr/>
          <p:nvPr/>
        </p:nvCxnSpPr>
        <p:spPr bwMode="auto">
          <a:xfrm flipH="1">
            <a:off x="3768865" y="6177490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4" name="直接箭头连接符 313"/>
          <p:cNvCxnSpPr/>
          <p:nvPr/>
        </p:nvCxnSpPr>
        <p:spPr bwMode="auto">
          <a:xfrm>
            <a:off x="4179788" y="6181139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5" name="矩形 314"/>
          <p:cNvSpPr/>
          <p:nvPr/>
        </p:nvSpPr>
        <p:spPr bwMode="auto">
          <a:xfrm>
            <a:off x="4381453" y="647447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6" name="矩形 315"/>
          <p:cNvSpPr/>
          <p:nvPr/>
        </p:nvSpPr>
        <p:spPr bwMode="auto">
          <a:xfrm>
            <a:off x="3765488" y="647247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矩形 316"/>
          <p:cNvSpPr/>
          <p:nvPr/>
        </p:nvSpPr>
        <p:spPr bwMode="auto">
          <a:xfrm>
            <a:off x="347980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8" name="直接箭头连接符 317"/>
          <p:cNvCxnSpPr/>
          <p:nvPr/>
        </p:nvCxnSpPr>
        <p:spPr bwMode="auto">
          <a:xfrm flipH="1">
            <a:off x="3095825" y="6168212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9" name="矩形 318"/>
          <p:cNvSpPr/>
          <p:nvPr/>
        </p:nvSpPr>
        <p:spPr bwMode="auto">
          <a:xfrm>
            <a:off x="2947619" y="64724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0" name="直接箭头连接符 319"/>
          <p:cNvCxnSpPr/>
          <p:nvPr/>
        </p:nvCxnSpPr>
        <p:spPr bwMode="auto">
          <a:xfrm>
            <a:off x="2943786" y="5218161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1" name="矩形 320"/>
          <p:cNvSpPr/>
          <p:nvPr/>
        </p:nvSpPr>
        <p:spPr bwMode="auto">
          <a:xfrm>
            <a:off x="1731146" y="59160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2" name="矩形 321"/>
          <p:cNvSpPr/>
          <p:nvPr/>
        </p:nvSpPr>
        <p:spPr bwMode="auto">
          <a:xfrm>
            <a:off x="1601974" y="647977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23" name="直接箭头连接符 322"/>
          <p:cNvCxnSpPr/>
          <p:nvPr/>
        </p:nvCxnSpPr>
        <p:spPr bwMode="auto">
          <a:xfrm flipH="1">
            <a:off x="1723679" y="6177536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4" name="直接箭头连接符 323"/>
          <p:cNvCxnSpPr>
            <a:endCxn id="310" idx="0"/>
          </p:cNvCxnSpPr>
          <p:nvPr/>
        </p:nvCxnSpPr>
        <p:spPr bwMode="auto">
          <a:xfrm flipH="1">
            <a:off x="1306915" y="6178481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6" name="矩形 325"/>
          <p:cNvSpPr/>
          <p:nvPr/>
        </p:nvSpPr>
        <p:spPr bwMode="auto">
          <a:xfrm>
            <a:off x="2293221" y="5916033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9" name="直接箭头连接符 308"/>
          <p:cNvCxnSpPr>
            <a:endCxn id="312" idx="0"/>
          </p:cNvCxnSpPr>
          <p:nvPr/>
        </p:nvCxnSpPr>
        <p:spPr bwMode="auto">
          <a:xfrm flipH="1">
            <a:off x="2195736" y="6175842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27" name="直接箭头连接符 326"/>
          <p:cNvCxnSpPr>
            <a:endCxn id="311" idx="0"/>
          </p:cNvCxnSpPr>
          <p:nvPr/>
        </p:nvCxnSpPr>
        <p:spPr bwMode="auto">
          <a:xfrm>
            <a:off x="2574670" y="6178007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28" name="下箭头 327"/>
          <p:cNvSpPr/>
          <p:nvPr/>
        </p:nvSpPr>
        <p:spPr bwMode="auto">
          <a:xfrm rot="16200000">
            <a:off x="4912919" y="578190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7236296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6946510" y="536428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7912555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8200587" y="586516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6760427" y="5622992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7513279" y="5615426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5486089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6876256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6374910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/>
          <p:nvPr/>
        </p:nvCxnSpPr>
        <p:spPr bwMode="auto">
          <a:xfrm flipH="1">
            <a:off x="8092055" y="6125598"/>
            <a:ext cx="113014" cy="2949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8502978" y="6129247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8704643" y="642258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8088678" y="642058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780299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7419015" y="6116320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7270809" y="64205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5" name="直接箭头连接符 344"/>
          <p:cNvCxnSpPr/>
          <p:nvPr/>
        </p:nvCxnSpPr>
        <p:spPr bwMode="auto">
          <a:xfrm>
            <a:off x="7266976" y="5166269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6" name="矩形 345"/>
          <p:cNvSpPr/>
          <p:nvPr/>
        </p:nvSpPr>
        <p:spPr bwMode="auto">
          <a:xfrm>
            <a:off x="6054336" y="5864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5925164" y="64278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6046869" y="6125644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5630105" y="6126589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6616411" y="58641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6518926" y="6123950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6897860" y="6126115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6198352" y="5615426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4" name="矩形 353"/>
          <p:cNvSpPr/>
          <p:nvPr/>
        </p:nvSpPr>
        <p:spPr>
          <a:xfrm>
            <a:off x="4392505" y="1238813"/>
            <a:ext cx="2589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45" name="矩形 14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3" name="矩形 2"/>
          <p:cNvSpPr/>
          <p:nvPr/>
        </p:nvSpPr>
        <p:spPr>
          <a:xfrm>
            <a:off x="4507716" y="2311497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endParaRPr lang="zh-CN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4507716" y="37526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45</a:t>
            </a:r>
            <a:endParaRPr lang="zh-CN" altLang="en-US" dirty="0"/>
          </a:p>
        </p:txBody>
      </p:sp>
      <p:sp>
        <p:nvSpPr>
          <p:cNvPr id="149" name="矩形 148"/>
          <p:cNvSpPr/>
          <p:nvPr/>
        </p:nvSpPr>
        <p:spPr>
          <a:xfrm flipH="1">
            <a:off x="179512" y="3819647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0" name="矩形 149"/>
          <p:cNvSpPr/>
          <p:nvPr/>
        </p:nvSpPr>
        <p:spPr>
          <a:xfrm flipH="1">
            <a:off x="179512" y="5481236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51" name="矩形 150"/>
          <p:cNvSpPr/>
          <p:nvPr/>
        </p:nvSpPr>
        <p:spPr>
          <a:xfrm flipH="1">
            <a:off x="4542829" y="5480642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6447817"/>
      </p:ext>
    </p:extLst>
  </p:cSld>
  <p:clrMapOvr>
    <a:masterClrMapping/>
  </p:clrMapOvr>
  <p:transition advTm="157">
    <p:zoom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上溢与分裂（实例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8" name="下箭头 327"/>
          <p:cNvSpPr/>
          <p:nvPr/>
        </p:nvSpPr>
        <p:spPr bwMode="auto">
          <a:xfrm rot="16200000">
            <a:off x="4734946" y="265619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9" name="矩形 328"/>
          <p:cNvSpPr/>
          <p:nvPr/>
        </p:nvSpPr>
        <p:spPr bwMode="auto">
          <a:xfrm>
            <a:off x="2557598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0" name="矩形 329"/>
          <p:cNvSpPr/>
          <p:nvPr/>
        </p:nvSpPr>
        <p:spPr bwMode="auto">
          <a:xfrm>
            <a:off x="2267812" y="20977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1" name="矩形 330"/>
          <p:cNvSpPr/>
          <p:nvPr/>
        </p:nvSpPr>
        <p:spPr bwMode="auto">
          <a:xfrm>
            <a:off x="3233857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2" name="矩形 331"/>
          <p:cNvSpPr/>
          <p:nvPr/>
        </p:nvSpPr>
        <p:spPr bwMode="auto">
          <a:xfrm>
            <a:off x="3521889" y="259861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3" name="直接箭头连接符 332"/>
          <p:cNvCxnSpPr>
            <a:endCxn id="350" idx="0"/>
          </p:cNvCxnSpPr>
          <p:nvPr/>
        </p:nvCxnSpPr>
        <p:spPr bwMode="auto">
          <a:xfrm flipH="1">
            <a:off x="2081729" y="2356446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4" name="直接箭头连接符 333"/>
          <p:cNvCxnSpPr/>
          <p:nvPr/>
        </p:nvCxnSpPr>
        <p:spPr bwMode="auto">
          <a:xfrm>
            <a:off x="2834581" y="2348880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35" name="矩形 334"/>
          <p:cNvSpPr/>
          <p:nvPr/>
        </p:nvSpPr>
        <p:spPr bwMode="auto">
          <a:xfrm>
            <a:off x="807391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6" name="矩形 335"/>
          <p:cNvSpPr/>
          <p:nvPr/>
        </p:nvSpPr>
        <p:spPr bwMode="auto">
          <a:xfrm>
            <a:off x="219755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7" name="矩形 336"/>
          <p:cNvSpPr/>
          <p:nvPr/>
        </p:nvSpPr>
        <p:spPr bwMode="auto">
          <a:xfrm>
            <a:off x="1696212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38" name="直接箭头连接符 337"/>
          <p:cNvCxnSpPr>
            <a:endCxn id="341" idx="0"/>
          </p:cNvCxnSpPr>
          <p:nvPr/>
        </p:nvCxnSpPr>
        <p:spPr bwMode="auto">
          <a:xfrm flipH="1">
            <a:off x="3455114" y="2859052"/>
            <a:ext cx="71257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39" name="直接箭头连接符 338"/>
          <p:cNvCxnSpPr/>
          <p:nvPr/>
        </p:nvCxnSpPr>
        <p:spPr bwMode="auto">
          <a:xfrm>
            <a:off x="3824280" y="2862701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0" name="矩形 339"/>
          <p:cNvSpPr/>
          <p:nvPr/>
        </p:nvSpPr>
        <p:spPr bwMode="auto">
          <a:xfrm>
            <a:off x="4025945" y="315603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1" name="矩形 340"/>
          <p:cNvSpPr/>
          <p:nvPr/>
        </p:nvSpPr>
        <p:spPr bwMode="auto">
          <a:xfrm>
            <a:off x="3311098" y="315403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2" name="矩形 341"/>
          <p:cNvSpPr/>
          <p:nvPr/>
        </p:nvSpPr>
        <p:spPr bwMode="auto">
          <a:xfrm>
            <a:off x="3025419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3" name="直接箭头连接符 342"/>
          <p:cNvCxnSpPr/>
          <p:nvPr/>
        </p:nvCxnSpPr>
        <p:spPr bwMode="auto">
          <a:xfrm flipH="1">
            <a:off x="2740317" y="2849774"/>
            <a:ext cx="501125" cy="30421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44" name="矩形 343"/>
          <p:cNvSpPr/>
          <p:nvPr/>
        </p:nvSpPr>
        <p:spPr bwMode="auto">
          <a:xfrm>
            <a:off x="2592111" y="3154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6" name="矩形 345"/>
          <p:cNvSpPr/>
          <p:nvPr/>
        </p:nvSpPr>
        <p:spPr bwMode="auto">
          <a:xfrm>
            <a:off x="1375638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7" name="矩形 346"/>
          <p:cNvSpPr/>
          <p:nvPr/>
        </p:nvSpPr>
        <p:spPr bwMode="auto">
          <a:xfrm>
            <a:off x="1246466" y="31613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8" name="直接箭头连接符 347"/>
          <p:cNvCxnSpPr/>
          <p:nvPr/>
        </p:nvCxnSpPr>
        <p:spPr bwMode="auto">
          <a:xfrm flipH="1">
            <a:off x="1368171" y="2859098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49" name="直接箭头连接符 348"/>
          <p:cNvCxnSpPr>
            <a:endCxn id="335" idx="0"/>
          </p:cNvCxnSpPr>
          <p:nvPr/>
        </p:nvCxnSpPr>
        <p:spPr bwMode="auto">
          <a:xfrm flipH="1">
            <a:off x="951407" y="2860043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0" name="矩形 349"/>
          <p:cNvSpPr/>
          <p:nvPr/>
        </p:nvSpPr>
        <p:spPr bwMode="auto">
          <a:xfrm>
            <a:off x="1937713" y="259759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1" name="直接箭头连接符 350"/>
          <p:cNvCxnSpPr>
            <a:endCxn id="337" idx="0"/>
          </p:cNvCxnSpPr>
          <p:nvPr/>
        </p:nvCxnSpPr>
        <p:spPr bwMode="auto">
          <a:xfrm flipH="1">
            <a:off x="1840228" y="2857404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2" name="直接箭头连接符 351"/>
          <p:cNvCxnSpPr>
            <a:endCxn id="336" idx="0"/>
          </p:cNvCxnSpPr>
          <p:nvPr/>
        </p:nvCxnSpPr>
        <p:spPr bwMode="auto">
          <a:xfrm>
            <a:off x="2219162" y="2859569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53" name="直接箭头连接符 352"/>
          <p:cNvCxnSpPr>
            <a:endCxn id="346" idx="0"/>
          </p:cNvCxnSpPr>
          <p:nvPr/>
        </p:nvCxnSpPr>
        <p:spPr bwMode="auto">
          <a:xfrm flipH="1">
            <a:off x="1519654" y="2348880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3596777" y="315400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7079596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6789810" y="20901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8" name="矩形 147"/>
          <p:cNvSpPr/>
          <p:nvPr/>
        </p:nvSpPr>
        <p:spPr bwMode="auto">
          <a:xfrm>
            <a:off x="7596336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 bwMode="auto">
          <a:xfrm>
            <a:off x="8172400" y="259105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>
            <a:endCxn id="166" idx="0"/>
          </p:cNvCxnSpPr>
          <p:nvPr/>
        </p:nvCxnSpPr>
        <p:spPr bwMode="auto">
          <a:xfrm flipH="1">
            <a:off x="6603727" y="2348880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1" name="直接箭头连接符 150"/>
          <p:cNvCxnSpPr/>
          <p:nvPr/>
        </p:nvCxnSpPr>
        <p:spPr bwMode="auto">
          <a:xfrm>
            <a:off x="7356579" y="2341314"/>
            <a:ext cx="687308" cy="24152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2" name="矩形 151"/>
          <p:cNvSpPr/>
          <p:nvPr/>
        </p:nvSpPr>
        <p:spPr bwMode="auto">
          <a:xfrm>
            <a:off x="5329389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19556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218210" y="31464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6" name="直接箭头连接符 155"/>
          <p:cNvCxnSpPr/>
          <p:nvPr/>
        </p:nvCxnSpPr>
        <p:spPr bwMode="auto">
          <a:xfrm>
            <a:off x="8460432" y="2845881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7" name="矩形 156"/>
          <p:cNvSpPr/>
          <p:nvPr/>
        </p:nvSpPr>
        <p:spPr bwMode="auto">
          <a:xfrm>
            <a:off x="8547943" y="3148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7884368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7547417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0" name="直接箭头连接符 159"/>
          <p:cNvCxnSpPr/>
          <p:nvPr/>
        </p:nvCxnSpPr>
        <p:spPr bwMode="auto">
          <a:xfrm flipH="1">
            <a:off x="7262316" y="2851532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1" name="矩形 160"/>
          <p:cNvSpPr/>
          <p:nvPr/>
        </p:nvSpPr>
        <p:spPr bwMode="auto">
          <a:xfrm>
            <a:off x="7114109" y="314644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2" name="矩形 161"/>
          <p:cNvSpPr/>
          <p:nvPr/>
        </p:nvSpPr>
        <p:spPr bwMode="auto">
          <a:xfrm>
            <a:off x="5897636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3" name="矩形 162"/>
          <p:cNvSpPr/>
          <p:nvPr/>
        </p:nvSpPr>
        <p:spPr bwMode="auto">
          <a:xfrm>
            <a:off x="5768464" y="315377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4" name="直接箭头连接符 163"/>
          <p:cNvCxnSpPr/>
          <p:nvPr/>
        </p:nvCxnSpPr>
        <p:spPr bwMode="auto">
          <a:xfrm flipH="1">
            <a:off x="5890169" y="2851532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5" name="直接箭头连接符 164"/>
          <p:cNvCxnSpPr>
            <a:endCxn id="152" idx="0"/>
          </p:cNvCxnSpPr>
          <p:nvPr/>
        </p:nvCxnSpPr>
        <p:spPr bwMode="auto">
          <a:xfrm flipH="1">
            <a:off x="5473405" y="2852477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6" name="矩形 165"/>
          <p:cNvSpPr/>
          <p:nvPr/>
        </p:nvSpPr>
        <p:spPr bwMode="auto">
          <a:xfrm>
            <a:off x="6459711" y="259002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54" idx="0"/>
          </p:cNvCxnSpPr>
          <p:nvPr/>
        </p:nvCxnSpPr>
        <p:spPr bwMode="auto">
          <a:xfrm flipH="1">
            <a:off x="6362226" y="2849838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8" name="直接箭头连接符 167"/>
          <p:cNvCxnSpPr>
            <a:endCxn id="153" idx="0"/>
          </p:cNvCxnSpPr>
          <p:nvPr/>
        </p:nvCxnSpPr>
        <p:spPr bwMode="auto">
          <a:xfrm>
            <a:off x="6741160" y="2852003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>
            <a:endCxn id="162" idx="0"/>
          </p:cNvCxnSpPr>
          <p:nvPr/>
        </p:nvCxnSpPr>
        <p:spPr bwMode="auto">
          <a:xfrm flipH="1">
            <a:off x="6041652" y="2341314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0" name="矩形 169"/>
          <p:cNvSpPr/>
          <p:nvPr/>
        </p:nvSpPr>
        <p:spPr bwMode="auto">
          <a:xfrm>
            <a:off x="8039274" y="314644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4505900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155" name="直接箭头连接符 154"/>
          <p:cNvCxnSpPr>
            <a:endCxn id="159" idx="0"/>
          </p:cNvCxnSpPr>
          <p:nvPr/>
        </p:nvCxnSpPr>
        <p:spPr bwMode="auto">
          <a:xfrm flipH="1">
            <a:off x="7691433" y="2847639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70" idx="0"/>
          </p:cNvCxnSpPr>
          <p:nvPr/>
        </p:nvCxnSpPr>
        <p:spPr bwMode="auto">
          <a:xfrm>
            <a:off x="8169017" y="2844872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7" name="下箭头 176"/>
          <p:cNvSpPr/>
          <p:nvPr/>
        </p:nvSpPr>
        <p:spPr bwMode="auto">
          <a:xfrm rot="16200000">
            <a:off x="338683" y="483844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8" name="矩形 177"/>
          <p:cNvSpPr/>
          <p:nvPr/>
        </p:nvSpPr>
        <p:spPr bwMode="auto">
          <a:xfrm>
            <a:off x="2557598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9" name="矩形 178"/>
          <p:cNvSpPr/>
          <p:nvPr/>
        </p:nvSpPr>
        <p:spPr bwMode="auto">
          <a:xfrm>
            <a:off x="2267812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矩形 179"/>
          <p:cNvSpPr/>
          <p:nvPr/>
        </p:nvSpPr>
        <p:spPr bwMode="auto">
          <a:xfrm>
            <a:off x="3074338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 bwMode="auto">
          <a:xfrm>
            <a:off x="3650402" y="49348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2" name="直接箭头连接符 181"/>
          <p:cNvCxnSpPr>
            <a:endCxn id="218" idx="0"/>
          </p:cNvCxnSpPr>
          <p:nvPr/>
        </p:nvCxnSpPr>
        <p:spPr bwMode="auto">
          <a:xfrm flipH="1">
            <a:off x="2081729" y="4692655"/>
            <a:ext cx="459592" cy="2411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4" name="矩形 183"/>
          <p:cNvSpPr/>
          <p:nvPr/>
        </p:nvSpPr>
        <p:spPr bwMode="auto">
          <a:xfrm>
            <a:off x="807391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5" name="矩形 184"/>
          <p:cNvSpPr/>
          <p:nvPr/>
        </p:nvSpPr>
        <p:spPr bwMode="auto">
          <a:xfrm>
            <a:off x="2197558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1696212" y="54902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7" name="直接箭头连接符 186"/>
          <p:cNvCxnSpPr/>
          <p:nvPr/>
        </p:nvCxnSpPr>
        <p:spPr bwMode="auto">
          <a:xfrm>
            <a:off x="3938434" y="5189656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8" name="矩形 187"/>
          <p:cNvSpPr/>
          <p:nvPr/>
        </p:nvSpPr>
        <p:spPr bwMode="auto">
          <a:xfrm>
            <a:off x="4025945" y="54922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9" name="矩形 188"/>
          <p:cNvSpPr/>
          <p:nvPr/>
        </p:nvSpPr>
        <p:spPr bwMode="auto">
          <a:xfrm>
            <a:off x="2844110" y="443680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3025419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2740318" y="5195307"/>
            <a:ext cx="336895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2592111" y="54902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1375638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1246466" y="549754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6" name="直接箭头连接符 215"/>
          <p:cNvCxnSpPr/>
          <p:nvPr/>
        </p:nvCxnSpPr>
        <p:spPr bwMode="auto">
          <a:xfrm flipH="1">
            <a:off x="1368171" y="5195307"/>
            <a:ext cx="281512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>
            <a:endCxn id="184" idx="0"/>
          </p:cNvCxnSpPr>
          <p:nvPr/>
        </p:nvCxnSpPr>
        <p:spPr bwMode="auto">
          <a:xfrm flipH="1">
            <a:off x="951407" y="5196252"/>
            <a:ext cx="454794" cy="30129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1937713" y="49338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9" name="直接箭头连接符 218"/>
          <p:cNvCxnSpPr>
            <a:endCxn id="186" idx="0"/>
          </p:cNvCxnSpPr>
          <p:nvPr/>
        </p:nvCxnSpPr>
        <p:spPr bwMode="auto">
          <a:xfrm flipH="1">
            <a:off x="1840228" y="5193613"/>
            <a:ext cx="82281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>
            <a:endCxn id="185" idx="0"/>
          </p:cNvCxnSpPr>
          <p:nvPr/>
        </p:nvCxnSpPr>
        <p:spPr bwMode="auto">
          <a:xfrm>
            <a:off x="2219162" y="5195778"/>
            <a:ext cx="122412" cy="2944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1" name="直接箭头连接符 220"/>
          <p:cNvCxnSpPr>
            <a:endCxn id="214" idx="0"/>
          </p:cNvCxnSpPr>
          <p:nvPr/>
        </p:nvCxnSpPr>
        <p:spPr bwMode="auto">
          <a:xfrm flipH="1">
            <a:off x="1519654" y="4685089"/>
            <a:ext cx="746404" cy="2487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2" name="矩形 221"/>
          <p:cNvSpPr/>
          <p:nvPr/>
        </p:nvSpPr>
        <p:spPr bwMode="auto">
          <a:xfrm>
            <a:off x="3517276" y="5490215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3" name="直接箭头连接符 222"/>
          <p:cNvCxnSpPr>
            <a:endCxn id="190" idx="0"/>
          </p:cNvCxnSpPr>
          <p:nvPr/>
        </p:nvCxnSpPr>
        <p:spPr bwMode="auto">
          <a:xfrm flipH="1">
            <a:off x="3169435" y="5191414"/>
            <a:ext cx="189552" cy="298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>
            <a:endCxn id="222" idx="0"/>
          </p:cNvCxnSpPr>
          <p:nvPr/>
        </p:nvCxnSpPr>
        <p:spPr bwMode="auto">
          <a:xfrm>
            <a:off x="3647019" y="5188647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3" name="直接箭头连接符 182"/>
          <p:cNvCxnSpPr>
            <a:endCxn id="180" idx="0"/>
          </p:cNvCxnSpPr>
          <p:nvPr/>
        </p:nvCxnSpPr>
        <p:spPr bwMode="auto">
          <a:xfrm>
            <a:off x="2834581" y="4685089"/>
            <a:ext cx="383773" cy="2497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5" name="直接箭头连接符 224"/>
          <p:cNvCxnSpPr>
            <a:endCxn id="181" idx="0"/>
          </p:cNvCxnSpPr>
          <p:nvPr/>
        </p:nvCxnSpPr>
        <p:spPr bwMode="auto">
          <a:xfrm>
            <a:off x="3138116" y="4685600"/>
            <a:ext cx="656302" cy="2492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6" name="下箭头 225"/>
          <p:cNvSpPr/>
          <p:nvPr/>
        </p:nvSpPr>
        <p:spPr bwMode="auto">
          <a:xfrm rot="16200000">
            <a:off x="4656912" y="496536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948264" y="390099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6156176" y="44314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7403249" y="493832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8207099" y="492661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1" name="直接箭头连接符 230"/>
          <p:cNvCxnSpPr>
            <a:endCxn id="364" idx="0"/>
          </p:cNvCxnSpPr>
          <p:nvPr/>
        </p:nvCxnSpPr>
        <p:spPr bwMode="auto">
          <a:xfrm>
            <a:off x="6442688" y="4684439"/>
            <a:ext cx="229306" cy="2286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2" name="矩形 231"/>
          <p:cNvSpPr/>
          <p:nvPr/>
        </p:nvSpPr>
        <p:spPr bwMode="auto">
          <a:xfrm>
            <a:off x="5364088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3" name="矩形 232"/>
          <p:cNvSpPr/>
          <p:nvPr/>
        </p:nvSpPr>
        <p:spPr bwMode="auto">
          <a:xfrm>
            <a:off x="6754255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5" name="矩形 324"/>
          <p:cNvSpPr/>
          <p:nvPr/>
        </p:nvSpPr>
        <p:spPr bwMode="auto">
          <a:xfrm>
            <a:off x="6252909" y="548203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4" name="直接箭头连接符 353"/>
          <p:cNvCxnSpPr/>
          <p:nvPr/>
        </p:nvCxnSpPr>
        <p:spPr bwMode="auto">
          <a:xfrm>
            <a:off x="8495131" y="5181440"/>
            <a:ext cx="240656" cy="3005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5" name="矩形 354"/>
          <p:cNvSpPr/>
          <p:nvPr/>
        </p:nvSpPr>
        <p:spPr bwMode="auto">
          <a:xfrm>
            <a:off x="8582642" y="548403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6" name="矩形 355"/>
          <p:cNvSpPr/>
          <p:nvPr/>
        </p:nvSpPr>
        <p:spPr bwMode="auto">
          <a:xfrm>
            <a:off x="7786209" y="44439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7" name="矩形 356"/>
          <p:cNvSpPr/>
          <p:nvPr/>
        </p:nvSpPr>
        <p:spPr bwMode="auto">
          <a:xfrm>
            <a:off x="7582116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58" name="直接箭头连接符 357"/>
          <p:cNvCxnSpPr/>
          <p:nvPr/>
        </p:nvCxnSpPr>
        <p:spPr bwMode="auto">
          <a:xfrm flipH="1">
            <a:off x="7297016" y="5201389"/>
            <a:ext cx="103680" cy="2805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59" name="矩形 358"/>
          <p:cNvSpPr/>
          <p:nvPr/>
        </p:nvSpPr>
        <p:spPr bwMode="auto">
          <a:xfrm>
            <a:off x="7148808" y="548199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0" name="矩形 359"/>
          <p:cNvSpPr/>
          <p:nvPr/>
        </p:nvSpPr>
        <p:spPr bwMode="auto">
          <a:xfrm>
            <a:off x="5724128" y="49255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1" name="矩形 360"/>
          <p:cNvSpPr/>
          <p:nvPr/>
        </p:nvSpPr>
        <p:spPr bwMode="auto">
          <a:xfrm>
            <a:off x="5803163" y="548933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2" name="直接箭头连接符 361"/>
          <p:cNvCxnSpPr/>
          <p:nvPr/>
        </p:nvCxnSpPr>
        <p:spPr bwMode="auto">
          <a:xfrm flipH="1">
            <a:off x="5924868" y="5180431"/>
            <a:ext cx="86597" cy="30155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3" name="直接箭头连接符 362"/>
          <p:cNvCxnSpPr>
            <a:endCxn id="232" idx="0"/>
          </p:cNvCxnSpPr>
          <p:nvPr/>
        </p:nvCxnSpPr>
        <p:spPr bwMode="auto">
          <a:xfrm flipH="1">
            <a:off x="5508104" y="5193613"/>
            <a:ext cx="226219" cy="295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4" name="矩形 363"/>
          <p:cNvSpPr/>
          <p:nvPr/>
        </p:nvSpPr>
        <p:spPr bwMode="auto">
          <a:xfrm>
            <a:off x="6527978" y="491304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5" name="直接箭头连接符 364"/>
          <p:cNvCxnSpPr>
            <a:endCxn id="325" idx="0"/>
          </p:cNvCxnSpPr>
          <p:nvPr/>
        </p:nvCxnSpPr>
        <p:spPr bwMode="auto">
          <a:xfrm flipH="1">
            <a:off x="6396925" y="5168899"/>
            <a:ext cx="127670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6" name="直接箭头连接符 365"/>
          <p:cNvCxnSpPr>
            <a:endCxn id="233" idx="0"/>
          </p:cNvCxnSpPr>
          <p:nvPr/>
        </p:nvCxnSpPr>
        <p:spPr bwMode="auto">
          <a:xfrm>
            <a:off x="6824278" y="5168899"/>
            <a:ext cx="73993" cy="31313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67" name="直接箭头连接符 366"/>
          <p:cNvCxnSpPr>
            <a:endCxn id="360" idx="0"/>
          </p:cNvCxnSpPr>
          <p:nvPr/>
        </p:nvCxnSpPr>
        <p:spPr bwMode="auto">
          <a:xfrm flipH="1">
            <a:off x="5868144" y="4669736"/>
            <a:ext cx="295136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68" name="矩形 367"/>
          <p:cNvSpPr/>
          <p:nvPr/>
        </p:nvSpPr>
        <p:spPr bwMode="auto">
          <a:xfrm>
            <a:off x="8073973" y="5481999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69" name="直接箭头连接符 368"/>
          <p:cNvCxnSpPr>
            <a:endCxn id="357" idx="0"/>
          </p:cNvCxnSpPr>
          <p:nvPr/>
        </p:nvCxnSpPr>
        <p:spPr bwMode="auto">
          <a:xfrm>
            <a:off x="7691281" y="5201389"/>
            <a:ext cx="34851" cy="2806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0" name="直接箭头连接符 369"/>
          <p:cNvCxnSpPr>
            <a:endCxn id="368" idx="0"/>
          </p:cNvCxnSpPr>
          <p:nvPr/>
        </p:nvCxnSpPr>
        <p:spPr bwMode="auto">
          <a:xfrm>
            <a:off x="8203716" y="5180431"/>
            <a:ext cx="14273" cy="3015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1" name="直接箭头连接符 370"/>
          <p:cNvCxnSpPr>
            <a:endCxn id="229" idx="0"/>
          </p:cNvCxnSpPr>
          <p:nvPr/>
        </p:nvCxnSpPr>
        <p:spPr bwMode="auto">
          <a:xfrm flipH="1">
            <a:off x="7547265" y="4699786"/>
            <a:ext cx="250250" cy="23853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2" name="直接箭头连接符 371"/>
          <p:cNvCxnSpPr>
            <a:endCxn id="230" idx="0"/>
          </p:cNvCxnSpPr>
          <p:nvPr/>
        </p:nvCxnSpPr>
        <p:spPr bwMode="auto">
          <a:xfrm>
            <a:off x="8063083" y="4684439"/>
            <a:ext cx="288032" cy="24217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3" name="直接箭头连接符 372"/>
          <p:cNvCxnSpPr>
            <a:endCxn id="356" idx="0"/>
          </p:cNvCxnSpPr>
          <p:nvPr/>
        </p:nvCxnSpPr>
        <p:spPr bwMode="auto">
          <a:xfrm>
            <a:off x="7236296" y="4143375"/>
            <a:ext cx="693929" cy="30055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74" name="直接箭头连接符 373"/>
          <p:cNvCxnSpPr>
            <a:endCxn id="228" idx="0"/>
          </p:cNvCxnSpPr>
          <p:nvPr/>
        </p:nvCxnSpPr>
        <p:spPr bwMode="auto">
          <a:xfrm flipH="1">
            <a:off x="6300192" y="4149772"/>
            <a:ext cx="648072" cy="2816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>
          <a:xfrm>
            <a:off x="3322942" y="1739872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16" name="下箭头 115"/>
          <p:cNvSpPr/>
          <p:nvPr/>
        </p:nvSpPr>
        <p:spPr bwMode="auto">
          <a:xfrm rot="16200000">
            <a:off x="501168" y="24558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95965" y="2076600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插入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87</a:t>
            </a:r>
            <a:endParaRPr lang="zh-CN" altLang="en-US" dirty="0"/>
          </a:p>
        </p:txBody>
      </p:sp>
      <p:sp>
        <p:nvSpPr>
          <p:cNvPr id="118" name="矩形 117"/>
          <p:cNvSpPr/>
          <p:nvPr/>
        </p:nvSpPr>
        <p:spPr>
          <a:xfrm flipH="1">
            <a:off x="4563362" y="2302633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19" name="矩形 118"/>
          <p:cNvSpPr/>
          <p:nvPr/>
        </p:nvSpPr>
        <p:spPr>
          <a:xfrm flipH="1">
            <a:off x="202980" y="4443934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  <p:sp>
        <p:nvSpPr>
          <p:cNvPr id="120" name="矩形 119"/>
          <p:cNvSpPr/>
          <p:nvPr/>
        </p:nvSpPr>
        <p:spPr>
          <a:xfrm flipH="1">
            <a:off x="4549460" y="4507989"/>
            <a:ext cx="69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2127907"/>
      </p:ext>
    </p:extLst>
  </p:cSld>
  <p:clrMapOvr>
    <a:masterClrMapping/>
  </p:clrMapOvr>
  <p:transition advTm="157">
    <p:zoom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ChangeArrowheads="1"/>
          </p:cNvSpPr>
          <p:nvPr/>
        </p:nvSpPr>
        <p:spPr bwMode="auto">
          <a:xfrm>
            <a:off x="628517" y="-25400"/>
            <a:ext cx="79819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: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从空树开始依次加入关键码 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{53,75,139,49,145,36,101}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建立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阶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B-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树</a:t>
            </a: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609600" y="1619250"/>
            <a:ext cx="1922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n=1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53</a:t>
            </a:r>
            <a:endParaRPr lang="en-US" altLang="zh-CN"/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143000" y="2305050"/>
            <a:ext cx="990600" cy="914400"/>
            <a:chOff x="720" y="1452"/>
            <a:chExt cx="624" cy="576"/>
          </a:xfrm>
        </p:grpSpPr>
        <p:sp>
          <p:nvSpPr>
            <p:cNvPr id="295941" name="Rectangle 5" descr="白色大理石"/>
            <p:cNvSpPr>
              <a:spLocks noChangeArrowheads="1"/>
            </p:cNvSpPr>
            <p:nvPr/>
          </p:nvSpPr>
          <p:spPr bwMode="auto">
            <a:xfrm>
              <a:off x="720" y="145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42" name="Line 6"/>
            <p:cNvSpPr>
              <a:spLocks noChangeShapeType="1"/>
            </p:cNvSpPr>
            <p:nvPr/>
          </p:nvSpPr>
          <p:spPr bwMode="auto">
            <a:xfrm>
              <a:off x="816" y="1692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3" name="Line 7"/>
            <p:cNvSpPr>
              <a:spLocks noChangeShapeType="1"/>
            </p:cNvSpPr>
            <p:nvPr/>
          </p:nvSpPr>
          <p:spPr bwMode="auto">
            <a:xfrm>
              <a:off x="1248" y="1692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44" name="Text Box 8"/>
          <p:cNvSpPr txBox="1">
            <a:spLocks noChangeArrowheads="1"/>
          </p:cNvSpPr>
          <p:nvPr/>
        </p:nvSpPr>
        <p:spPr bwMode="auto">
          <a:xfrm>
            <a:off x="3103563" y="1619250"/>
            <a:ext cx="1922462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n=2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75</a:t>
            </a:r>
            <a:endParaRPr lang="en-US" altLang="zh-CN"/>
          </a:p>
        </p:txBody>
      </p: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276600" y="2305050"/>
            <a:ext cx="1524000" cy="914400"/>
            <a:chOff x="2064" y="1452"/>
            <a:chExt cx="960" cy="576"/>
          </a:xfrm>
        </p:grpSpPr>
        <p:sp>
          <p:nvSpPr>
            <p:cNvPr id="295946" name="Rectangle 10" descr="白色大理石"/>
            <p:cNvSpPr>
              <a:spLocks noChangeArrowheads="1"/>
            </p:cNvSpPr>
            <p:nvPr/>
          </p:nvSpPr>
          <p:spPr bwMode="auto">
            <a:xfrm>
              <a:off x="2064" y="1452"/>
              <a:ext cx="96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53  75</a:t>
              </a:r>
              <a:endParaRPr lang="en-US" altLang="zh-CN"/>
            </a:p>
          </p:txBody>
        </p:sp>
        <p:sp>
          <p:nvSpPr>
            <p:cNvPr id="295947" name="Line 11"/>
            <p:cNvSpPr>
              <a:spLocks noChangeShapeType="1"/>
            </p:cNvSpPr>
            <p:nvPr/>
          </p:nvSpPr>
          <p:spPr bwMode="auto">
            <a:xfrm>
              <a:off x="2160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8" name="Line 12"/>
            <p:cNvSpPr>
              <a:spLocks noChangeShapeType="1"/>
            </p:cNvSpPr>
            <p:nvPr/>
          </p:nvSpPr>
          <p:spPr bwMode="auto">
            <a:xfrm>
              <a:off x="2542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49" name="Line 13"/>
            <p:cNvSpPr>
              <a:spLocks noChangeShapeType="1"/>
            </p:cNvSpPr>
            <p:nvPr/>
          </p:nvSpPr>
          <p:spPr bwMode="auto">
            <a:xfrm>
              <a:off x="2926" y="1692"/>
              <a:ext cx="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50" name="Text Box 14"/>
          <p:cNvSpPr txBox="1">
            <a:spLocks noChangeArrowheads="1"/>
          </p:cNvSpPr>
          <p:nvPr/>
        </p:nvSpPr>
        <p:spPr bwMode="auto">
          <a:xfrm>
            <a:off x="5943600" y="1619250"/>
            <a:ext cx="21002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n=3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139</a:t>
            </a:r>
            <a:endParaRPr lang="en-US" altLang="zh-CN"/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5638800" y="2305050"/>
            <a:ext cx="2743200" cy="1828800"/>
            <a:chOff x="3552" y="1452"/>
            <a:chExt cx="1728" cy="1152"/>
          </a:xfrm>
        </p:grpSpPr>
        <p:sp>
          <p:nvSpPr>
            <p:cNvPr id="295952" name="Rectangle 16" descr="白色大理石"/>
            <p:cNvSpPr>
              <a:spLocks noChangeArrowheads="1"/>
            </p:cNvSpPr>
            <p:nvPr/>
          </p:nvSpPr>
          <p:spPr bwMode="auto">
            <a:xfrm>
              <a:off x="4080" y="145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5953" name="Line 17"/>
            <p:cNvSpPr>
              <a:spLocks noChangeShapeType="1"/>
            </p:cNvSpPr>
            <p:nvPr/>
          </p:nvSpPr>
          <p:spPr bwMode="auto">
            <a:xfrm flipH="1">
              <a:off x="3840" y="169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4" name="Line 18"/>
            <p:cNvSpPr>
              <a:spLocks noChangeShapeType="1"/>
            </p:cNvSpPr>
            <p:nvPr/>
          </p:nvSpPr>
          <p:spPr bwMode="auto">
            <a:xfrm>
              <a:off x="4608" y="169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5" name="Rectangle 19" descr="白色大理石"/>
            <p:cNvSpPr>
              <a:spLocks noChangeArrowheads="1"/>
            </p:cNvSpPr>
            <p:nvPr/>
          </p:nvSpPr>
          <p:spPr bwMode="auto">
            <a:xfrm>
              <a:off x="4656" y="202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</a:t>
              </a:r>
              <a:endParaRPr lang="en-US" altLang="zh-CN"/>
            </a:p>
          </p:txBody>
        </p:sp>
        <p:sp>
          <p:nvSpPr>
            <p:cNvPr id="295956" name="Line 20"/>
            <p:cNvSpPr>
              <a:spLocks noChangeShapeType="1"/>
            </p:cNvSpPr>
            <p:nvPr/>
          </p:nvSpPr>
          <p:spPr bwMode="auto">
            <a:xfrm>
              <a:off x="4752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7" name="Line 21"/>
            <p:cNvSpPr>
              <a:spLocks noChangeShapeType="1"/>
            </p:cNvSpPr>
            <p:nvPr/>
          </p:nvSpPr>
          <p:spPr bwMode="auto">
            <a:xfrm>
              <a:off x="5184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58" name="Rectangle 22" descr="白色大理石"/>
            <p:cNvSpPr>
              <a:spLocks noChangeArrowheads="1"/>
            </p:cNvSpPr>
            <p:nvPr/>
          </p:nvSpPr>
          <p:spPr bwMode="auto">
            <a:xfrm>
              <a:off x="3552" y="202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59" name="Line 23"/>
            <p:cNvSpPr>
              <a:spLocks noChangeShapeType="1"/>
            </p:cNvSpPr>
            <p:nvPr/>
          </p:nvSpPr>
          <p:spPr bwMode="auto">
            <a:xfrm>
              <a:off x="3648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0" name="Line 24"/>
            <p:cNvSpPr>
              <a:spLocks noChangeShapeType="1"/>
            </p:cNvSpPr>
            <p:nvPr/>
          </p:nvSpPr>
          <p:spPr bwMode="auto">
            <a:xfrm>
              <a:off x="4080" y="226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61" name="Text Box 25"/>
          <p:cNvSpPr txBox="1">
            <a:spLocks noChangeArrowheads="1"/>
          </p:cNvSpPr>
          <p:nvPr/>
        </p:nvSpPr>
        <p:spPr bwMode="auto">
          <a:xfrm>
            <a:off x="1371600" y="4238625"/>
            <a:ext cx="2811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n=4,5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49,145</a:t>
            </a:r>
            <a:endParaRPr lang="en-US" altLang="zh-CN"/>
          </a:p>
        </p:txBody>
      </p:sp>
      <p:grpSp>
        <p:nvGrpSpPr>
          <p:cNvPr id="5" name="Group 26"/>
          <p:cNvGrpSpPr>
            <a:grpSpLocks/>
          </p:cNvGrpSpPr>
          <p:nvPr/>
        </p:nvGrpSpPr>
        <p:grpSpPr bwMode="auto">
          <a:xfrm>
            <a:off x="762000" y="4924425"/>
            <a:ext cx="3429000" cy="1828800"/>
            <a:chOff x="480" y="3102"/>
            <a:chExt cx="2160" cy="1152"/>
          </a:xfrm>
        </p:grpSpPr>
        <p:sp>
          <p:nvSpPr>
            <p:cNvPr id="295963" name="Rectangle 27" descr="白色大理石"/>
            <p:cNvSpPr>
              <a:spLocks noChangeArrowheads="1"/>
            </p:cNvSpPr>
            <p:nvPr/>
          </p:nvSpPr>
          <p:spPr bwMode="auto">
            <a:xfrm>
              <a:off x="1200" y="3102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5964" name="Line 28"/>
            <p:cNvSpPr>
              <a:spLocks noChangeShapeType="1"/>
            </p:cNvSpPr>
            <p:nvPr/>
          </p:nvSpPr>
          <p:spPr bwMode="auto">
            <a:xfrm flipH="1">
              <a:off x="9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5" name="Line 29"/>
            <p:cNvSpPr>
              <a:spLocks noChangeShapeType="1"/>
            </p:cNvSpPr>
            <p:nvPr/>
          </p:nvSpPr>
          <p:spPr bwMode="auto">
            <a:xfrm>
              <a:off x="1728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6" name="Rectangle 30" descr="白色大理石"/>
            <p:cNvSpPr>
              <a:spLocks noChangeArrowheads="1"/>
            </p:cNvSpPr>
            <p:nvPr/>
          </p:nvSpPr>
          <p:spPr bwMode="auto">
            <a:xfrm>
              <a:off x="1536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5967" name="Line 31"/>
            <p:cNvSpPr>
              <a:spLocks noChangeShapeType="1"/>
            </p:cNvSpPr>
            <p:nvPr/>
          </p:nvSpPr>
          <p:spPr bwMode="auto">
            <a:xfrm>
              <a:off x="16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8" name="Line 32"/>
            <p:cNvSpPr>
              <a:spLocks noChangeShapeType="1"/>
            </p:cNvSpPr>
            <p:nvPr/>
          </p:nvSpPr>
          <p:spPr bwMode="auto">
            <a:xfrm>
              <a:off x="211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69" name="Rectangle 33" descr="白色大理石"/>
            <p:cNvSpPr>
              <a:spLocks noChangeArrowheads="1"/>
            </p:cNvSpPr>
            <p:nvPr/>
          </p:nvSpPr>
          <p:spPr bwMode="auto">
            <a:xfrm>
              <a:off x="480" y="3678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49  53</a:t>
              </a:r>
              <a:endParaRPr lang="en-US" altLang="zh-CN"/>
            </a:p>
          </p:txBody>
        </p:sp>
        <p:sp>
          <p:nvSpPr>
            <p:cNvPr id="295970" name="Line 34"/>
            <p:cNvSpPr>
              <a:spLocks noChangeShapeType="1"/>
            </p:cNvSpPr>
            <p:nvPr/>
          </p:nvSpPr>
          <p:spPr bwMode="auto">
            <a:xfrm>
              <a:off x="57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1" name="Line 35"/>
            <p:cNvSpPr>
              <a:spLocks noChangeShapeType="1"/>
            </p:cNvSpPr>
            <p:nvPr/>
          </p:nvSpPr>
          <p:spPr bwMode="auto">
            <a:xfrm>
              <a:off x="91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2" name="Line 36"/>
            <p:cNvSpPr>
              <a:spLocks noChangeShapeType="1"/>
            </p:cNvSpPr>
            <p:nvPr/>
          </p:nvSpPr>
          <p:spPr bwMode="auto">
            <a:xfrm>
              <a:off x="1248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3" name="Line 37"/>
            <p:cNvSpPr>
              <a:spLocks noChangeShapeType="1"/>
            </p:cNvSpPr>
            <p:nvPr/>
          </p:nvSpPr>
          <p:spPr bwMode="auto">
            <a:xfrm>
              <a:off x="254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5974" name="Text Box 38"/>
          <p:cNvSpPr txBox="1">
            <a:spLocks noChangeArrowheads="1"/>
          </p:cNvSpPr>
          <p:nvPr/>
        </p:nvSpPr>
        <p:spPr bwMode="auto">
          <a:xfrm>
            <a:off x="5638800" y="4238625"/>
            <a:ext cx="19224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n=6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36</a:t>
            </a:r>
            <a:endParaRPr lang="en-US" altLang="zh-CN"/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4724400" y="4924425"/>
            <a:ext cx="3733800" cy="1828800"/>
            <a:chOff x="2976" y="3102"/>
            <a:chExt cx="2352" cy="1152"/>
          </a:xfrm>
        </p:grpSpPr>
        <p:sp>
          <p:nvSpPr>
            <p:cNvPr id="295976" name="Rectangle 40" descr="白色大理石"/>
            <p:cNvSpPr>
              <a:spLocks noChangeArrowheads="1"/>
            </p:cNvSpPr>
            <p:nvPr/>
          </p:nvSpPr>
          <p:spPr bwMode="auto">
            <a:xfrm>
              <a:off x="3648" y="3102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49  75</a:t>
              </a:r>
              <a:endParaRPr lang="en-US" altLang="zh-CN"/>
            </a:p>
          </p:txBody>
        </p:sp>
        <p:sp>
          <p:nvSpPr>
            <p:cNvPr id="295977" name="Line 41"/>
            <p:cNvSpPr>
              <a:spLocks noChangeShapeType="1"/>
            </p:cNvSpPr>
            <p:nvPr/>
          </p:nvSpPr>
          <p:spPr bwMode="auto">
            <a:xfrm flipH="1">
              <a:off x="33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8" name="Line 42"/>
            <p:cNvSpPr>
              <a:spLocks noChangeShapeType="1"/>
            </p:cNvSpPr>
            <p:nvPr/>
          </p:nvSpPr>
          <p:spPr bwMode="auto">
            <a:xfrm>
              <a:off x="4416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79" name="Rectangle 43" descr="白色大理石"/>
            <p:cNvSpPr>
              <a:spLocks noChangeArrowheads="1"/>
            </p:cNvSpPr>
            <p:nvPr/>
          </p:nvSpPr>
          <p:spPr bwMode="auto">
            <a:xfrm>
              <a:off x="4224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5980" name="Line 44"/>
            <p:cNvSpPr>
              <a:spLocks noChangeShapeType="1"/>
            </p:cNvSpPr>
            <p:nvPr/>
          </p:nvSpPr>
          <p:spPr bwMode="auto">
            <a:xfrm>
              <a:off x="432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1" name="Line 45"/>
            <p:cNvSpPr>
              <a:spLocks noChangeShapeType="1"/>
            </p:cNvSpPr>
            <p:nvPr/>
          </p:nvSpPr>
          <p:spPr bwMode="auto">
            <a:xfrm>
              <a:off x="480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2" name="Line 46"/>
            <p:cNvSpPr>
              <a:spLocks noChangeShapeType="1"/>
            </p:cNvSpPr>
            <p:nvPr/>
          </p:nvSpPr>
          <p:spPr bwMode="auto">
            <a:xfrm>
              <a:off x="52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3" name="Rectangle 47" descr="白色大理石"/>
            <p:cNvSpPr>
              <a:spLocks noChangeArrowheads="1"/>
            </p:cNvSpPr>
            <p:nvPr/>
          </p:nvSpPr>
          <p:spPr bwMode="auto">
            <a:xfrm>
              <a:off x="3600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5984" name="Rectangle 48" descr="白色大理石"/>
            <p:cNvSpPr>
              <a:spLocks noChangeArrowheads="1"/>
            </p:cNvSpPr>
            <p:nvPr/>
          </p:nvSpPr>
          <p:spPr bwMode="auto">
            <a:xfrm>
              <a:off x="2976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5985" name="Line 49"/>
            <p:cNvSpPr>
              <a:spLocks noChangeShapeType="1"/>
            </p:cNvSpPr>
            <p:nvPr/>
          </p:nvSpPr>
          <p:spPr bwMode="auto">
            <a:xfrm>
              <a:off x="307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6" name="Line 50"/>
            <p:cNvSpPr>
              <a:spLocks noChangeShapeType="1"/>
            </p:cNvSpPr>
            <p:nvPr/>
          </p:nvSpPr>
          <p:spPr bwMode="auto">
            <a:xfrm>
              <a:off x="336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7" name="Line 51"/>
            <p:cNvSpPr>
              <a:spLocks noChangeShapeType="1"/>
            </p:cNvSpPr>
            <p:nvPr/>
          </p:nvSpPr>
          <p:spPr bwMode="auto">
            <a:xfrm>
              <a:off x="369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8" name="Line 52"/>
            <p:cNvSpPr>
              <a:spLocks noChangeShapeType="1"/>
            </p:cNvSpPr>
            <p:nvPr/>
          </p:nvSpPr>
          <p:spPr bwMode="auto">
            <a:xfrm>
              <a:off x="398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5989" name="Line 53"/>
            <p:cNvSpPr>
              <a:spLocks noChangeShapeType="1"/>
            </p:cNvSpPr>
            <p:nvPr/>
          </p:nvSpPr>
          <p:spPr bwMode="auto">
            <a:xfrm flipH="1">
              <a:off x="3888" y="3342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1263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5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5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5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5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5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9" grpId="0" animBg="1"/>
      <p:bldP spid="295944" grpId="0" animBg="1"/>
      <p:bldP spid="295950" grpId="0" animBg="1"/>
      <p:bldP spid="295961" grpId="0" animBg="1"/>
      <p:bldP spid="29597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Text Box 2"/>
          <p:cNvSpPr txBox="1">
            <a:spLocks noChangeArrowheads="1"/>
          </p:cNvSpPr>
          <p:nvPr/>
        </p:nvSpPr>
        <p:spPr bwMode="auto">
          <a:xfrm>
            <a:off x="4622800" y="3035300"/>
            <a:ext cx="2100263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n=7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101</a:t>
            </a:r>
            <a:endParaRPr lang="en-US" altLang="zh-CN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2946400" y="3738563"/>
            <a:ext cx="5486400" cy="2895600"/>
            <a:chOff x="384" y="768"/>
            <a:chExt cx="3456" cy="1824"/>
          </a:xfrm>
        </p:grpSpPr>
        <p:sp>
          <p:nvSpPr>
            <p:cNvPr id="297988" name="Rectangle 4" descr="白色大理石"/>
            <p:cNvSpPr>
              <a:spLocks noChangeArrowheads="1"/>
            </p:cNvSpPr>
            <p:nvPr/>
          </p:nvSpPr>
          <p:spPr bwMode="auto">
            <a:xfrm>
              <a:off x="912" y="1440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</a:t>
              </a:r>
              <a:endParaRPr lang="en-US" altLang="zh-CN"/>
            </a:p>
          </p:txBody>
        </p:sp>
        <p:sp>
          <p:nvSpPr>
            <p:cNvPr id="297989" name="Line 5"/>
            <p:cNvSpPr>
              <a:spLocks noChangeShapeType="1"/>
            </p:cNvSpPr>
            <p:nvPr/>
          </p:nvSpPr>
          <p:spPr bwMode="auto">
            <a:xfrm flipH="1">
              <a:off x="672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0" name="Line 6"/>
            <p:cNvSpPr>
              <a:spLocks noChangeShapeType="1"/>
            </p:cNvSpPr>
            <p:nvPr/>
          </p:nvSpPr>
          <p:spPr bwMode="auto">
            <a:xfrm>
              <a:off x="1392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1" name="Rectangle 7" descr="白色大理石"/>
            <p:cNvSpPr>
              <a:spLocks noChangeArrowheads="1"/>
            </p:cNvSpPr>
            <p:nvPr/>
          </p:nvSpPr>
          <p:spPr bwMode="auto">
            <a:xfrm>
              <a:off x="1392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7992" name="Line 8"/>
            <p:cNvSpPr>
              <a:spLocks noChangeShapeType="1"/>
            </p:cNvSpPr>
            <p:nvPr/>
          </p:nvSpPr>
          <p:spPr bwMode="auto">
            <a:xfrm>
              <a:off x="1488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3" name="Line 9"/>
            <p:cNvSpPr>
              <a:spLocks noChangeShapeType="1"/>
            </p:cNvSpPr>
            <p:nvPr/>
          </p:nvSpPr>
          <p:spPr bwMode="auto">
            <a:xfrm>
              <a:off x="1920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4" name="Rectangle 10" descr="白色大理石"/>
            <p:cNvSpPr>
              <a:spLocks noChangeArrowheads="1"/>
            </p:cNvSpPr>
            <p:nvPr/>
          </p:nvSpPr>
          <p:spPr bwMode="auto">
            <a:xfrm>
              <a:off x="384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7995" name="Line 11"/>
            <p:cNvSpPr>
              <a:spLocks noChangeShapeType="1"/>
            </p:cNvSpPr>
            <p:nvPr/>
          </p:nvSpPr>
          <p:spPr bwMode="auto">
            <a:xfrm>
              <a:off x="480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6" name="Line 12"/>
            <p:cNvSpPr>
              <a:spLocks noChangeShapeType="1"/>
            </p:cNvSpPr>
            <p:nvPr/>
          </p:nvSpPr>
          <p:spPr bwMode="auto">
            <a:xfrm>
              <a:off x="912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7" name="Rectangle 13" descr="白色大理石"/>
            <p:cNvSpPr>
              <a:spLocks noChangeArrowheads="1"/>
            </p:cNvSpPr>
            <p:nvPr/>
          </p:nvSpPr>
          <p:spPr bwMode="auto">
            <a:xfrm>
              <a:off x="2736" y="1440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</a:t>
              </a:r>
              <a:endParaRPr lang="en-US" altLang="zh-CN"/>
            </a:p>
          </p:txBody>
        </p:sp>
        <p:sp>
          <p:nvSpPr>
            <p:cNvPr id="297998" name="Line 14"/>
            <p:cNvSpPr>
              <a:spLocks noChangeShapeType="1"/>
            </p:cNvSpPr>
            <p:nvPr/>
          </p:nvSpPr>
          <p:spPr bwMode="auto">
            <a:xfrm flipH="1">
              <a:off x="2496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7999" name="Line 15"/>
            <p:cNvSpPr>
              <a:spLocks noChangeShapeType="1"/>
            </p:cNvSpPr>
            <p:nvPr/>
          </p:nvSpPr>
          <p:spPr bwMode="auto">
            <a:xfrm>
              <a:off x="3216" y="1680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0" name="Rectangle 16" descr="白色大理石"/>
            <p:cNvSpPr>
              <a:spLocks noChangeArrowheads="1"/>
            </p:cNvSpPr>
            <p:nvPr/>
          </p:nvSpPr>
          <p:spPr bwMode="auto">
            <a:xfrm>
              <a:off x="3216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145</a:t>
              </a:r>
              <a:endParaRPr lang="en-US" altLang="zh-CN"/>
            </a:p>
          </p:txBody>
        </p:sp>
        <p:sp>
          <p:nvSpPr>
            <p:cNvPr id="298001" name="Line 17"/>
            <p:cNvSpPr>
              <a:spLocks noChangeShapeType="1"/>
            </p:cNvSpPr>
            <p:nvPr/>
          </p:nvSpPr>
          <p:spPr bwMode="auto">
            <a:xfrm>
              <a:off x="3312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2" name="Line 18"/>
            <p:cNvSpPr>
              <a:spLocks noChangeShapeType="1"/>
            </p:cNvSpPr>
            <p:nvPr/>
          </p:nvSpPr>
          <p:spPr bwMode="auto">
            <a:xfrm>
              <a:off x="3744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3" name="Rectangle 19" descr="白色大理石"/>
            <p:cNvSpPr>
              <a:spLocks noChangeArrowheads="1"/>
            </p:cNvSpPr>
            <p:nvPr/>
          </p:nvSpPr>
          <p:spPr bwMode="auto">
            <a:xfrm>
              <a:off x="2208" y="2016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101</a:t>
              </a:r>
              <a:endParaRPr lang="en-US" altLang="zh-CN"/>
            </a:p>
          </p:txBody>
        </p:sp>
        <p:sp>
          <p:nvSpPr>
            <p:cNvPr id="298004" name="Line 20"/>
            <p:cNvSpPr>
              <a:spLocks noChangeShapeType="1"/>
            </p:cNvSpPr>
            <p:nvPr/>
          </p:nvSpPr>
          <p:spPr bwMode="auto">
            <a:xfrm>
              <a:off x="2304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5" name="Line 21"/>
            <p:cNvSpPr>
              <a:spLocks noChangeShapeType="1"/>
            </p:cNvSpPr>
            <p:nvPr/>
          </p:nvSpPr>
          <p:spPr bwMode="auto">
            <a:xfrm>
              <a:off x="2736" y="2256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6" name="Rectangle 22" descr="白色大理石"/>
            <p:cNvSpPr>
              <a:spLocks noChangeArrowheads="1"/>
            </p:cNvSpPr>
            <p:nvPr/>
          </p:nvSpPr>
          <p:spPr bwMode="auto">
            <a:xfrm>
              <a:off x="1824" y="768"/>
              <a:ext cx="62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75</a:t>
              </a:r>
              <a:endParaRPr lang="en-US" altLang="zh-CN"/>
            </a:p>
          </p:txBody>
        </p:sp>
        <p:sp>
          <p:nvSpPr>
            <p:cNvPr id="298007" name="Line 23"/>
            <p:cNvSpPr>
              <a:spLocks noChangeShapeType="1"/>
            </p:cNvSpPr>
            <p:nvPr/>
          </p:nvSpPr>
          <p:spPr bwMode="auto">
            <a:xfrm flipH="1">
              <a:off x="1248" y="960"/>
              <a:ext cx="672" cy="48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08" name="Line 24"/>
            <p:cNvSpPr>
              <a:spLocks noChangeShapeType="1"/>
            </p:cNvSpPr>
            <p:nvPr/>
          </p:nvSpPr>
          <p:spPr bwMode="auto">
            <a:xfrm>
              <a:off x="2352" y="960"/>
              <a:ext cx="672" cy="480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98009" name="Text Box 25"/>
          <p:cNvSpPr txBox="1">
            <a:spLocks noChangeArrowheads="1"/>
          </p:cNvSpPr>
          <p:nvPr/>
        </p:nvSpPr>
        <p:spPr bwMode="auto">
          <a:xfrm>
            <a:off x="1264097" y="1185863"/>
            <a:ext cx="1922462" cy="519113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r>
              <a:rPr lang="en-US" altLang="zh-CN" sz="2800" b="1">
                <a:ea typeface="仿宋_GB2312" pitchFamily="49" charset="-122"/>
              </a:rPr>
              <a:t>n=6 </a:t>
            </a:r>
            <a:r>
              <a:rPr lang="zh-CN" altLang="en-US" sz="2800" b="1">
                <a:ea typeface="仿宋_GB2312" pitchFamily="49" charset="-122"/>
              </a:rPr>
              <a:t>加入</a:t>
            </a:r>
            <a:r>
              <a:rPr lang="en-US" altLang="zh-CN" sz="2800" b="1">
                <a:ea typeface="仿宋_GB2312" pitchFamily="49" charset="-122"/>
              </a:rPr>
              <a:t>36</a:t>
            </a:r>
            <a:endParaRPr lang="en-US" altLang="zh-CN"/>
          </a:p>
        </p:txBody>
      </p:sp>
      <p:grpSp>
        <p:nvGrpSpPr>
          <p:cNvPr id="3" name="Group 26"/>
          <p:cNvGrpSpPr>
            <a:grpSpLocks/>
          </p:cNvGrpSpPr>
          <p:nvPr/>
        </p:nvGrpSpPr>
        <p:grpSpPr bwMode="auto">
          <a:xfrm>
            <a:off x="349697" y="1871663"/>
            <a:ext cx="3733800" cy="1828800"/>
            <a:chOff x="2976" y="3102"/>
            <a:chExt cx="2352" cy="1152"/>
          </a:xfrm>
        </p:grpSpPr>
        <p:sp>
          <p:nvSpPr>
            <p:cNvPr id="298011" name="Rectangle 27" descr="白色大理石"/>
            <p:cNvSpPr>
              <a:spLocks noChangeArrowheads="1"/>
            </p:cNvSpPr>
            <p:nvPr/>
          </p:nvSpPr>
          <p:spPr bwMode="auto">
            <a:xfrm>
              <a:off x="3648" y="3102"/>
              <a:ext cx="86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49  75</a:t>
              </a:r>
              <a:endParaRPr lang="en-US" altLang="zh-CN"/>
            </a:p>
          </p:txBody>
        </p:sp>
        <p:sp>
          <p:nvSpPr>
            <p:cNvPr id="298012" name="Line 28"/>
            <p:cNvSpPr>
              <a:spLocks noChangeShapeType="1"/>
            </p:cNvSpPr>
            <p:nvPr/>
          </p:nvSpPr>
          <p:spPr bwMode="auto">
            <a:xfrm flipH="1">
              <a:off x="3360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3" name="Line 29"/>
            <p:cNvSpPr>
              <a:spLocks noChangeShapeType="1"/>
            </p:cNvSpPr>
            <p:nvPr/>
          </p:nvSpPr>
          <p:spPr bwMode="auto">
            <a:xfrm>
              <a:off x="4416" y="3342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4" name="Rectangle 30" descr="白色大理石"/>
            <p:cNvSpPr>
              <a:spLocks noChangeArrowheads="1"/>
            </p:cNvSpPr>
            <p:nvPr/>
          </p:nvSpPr>
          <p:spPr bwMode="auto">
            <a:xfrm>
              <a:off x="4224" y="3678"/>
              <a:ext cx="1104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139  145</a:t>
              </a:r>
              <a:endParaRPr lang="en-US" altLang="zh-CN"/>
            </a:p>
          </p:txBody>
        </p:sp>
        <p:sp>
          <p:nvSpPr>
            <p:cNvPr id="298015" name="Line 31"/>
            <p:cNvSpPr>
              <a:spLocks noChangeShapeType="1"/>
            </p:cNvSpPr>
            <p:nvPr/>
          </p:nvSpPr>
          <p:spPr bwMode="auto">
            <a:xfrm>
              <a:off x="432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6" name="Line 32"/>
            <p:cNvSpPr>
              <a:spLocks noChangeShapeType="1"/>
            </p:cNvSpPr>
            <p:nvPr/>
          </p:nvSpPr>
          <p:spPr bwMode="auto">
            <a:xfrm>
              <a:off x="480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7" name="Line 33"/>
            <p:cNvSpPr>
              <a:spLocks noChangeShapeType="1"/>
            </p:cNvSpPr>
            <p:nvPr/>
          </p:nvSpPr>
          <p:spPr bwMode="auto">
            <a:xfrm>
              <a:off x="523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18" name="Rectangle 34" descr="白色大理石"/>
            <p:cNvSpPr>
              <a:spLocks noChangeArrowheads="1"/>
            </p:cNvSpPr>
            <p:nvPr/>
          </p:nvSpPr>
          <p:spPr bwMode="auto">
            <a:xfrm>
              <a:off x="3600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8019" name="Rectangle 35" descr="白色大理石"/>
            <p:cNvSpPr>
              <a:spLocks noChangeArrowheads="1"/>
            </p:cNvSpPr>
            <p:nvPr/>
          </p:nvSpPr>
          <p:spPr bwMode="auto">
            <a:xfrm>
              <a:off x="2976" y="3678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8020" name="Line 36"/>
            <p:cNvSpPr>
              <a:spLocks noChangeShapeType="1"/>
            </p:cNvSpPr>
            <p:nvPr/>
          </p:nvSpPr>
          <p:spPr bwMode="auto">
            <a:xfrm>
              <a:off x="3072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1" name="Line 37"/>
            <p:cNvSpPr>
              <a:spLocks noChangeShapeType="1"/>
            </p:cNvSpPr>
            <p:nvPr/>
          </p:nvSpPr>
          <p:spPr bwMode="auto">
            <a:xfrm>
              <a:off x="3360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2" name="Line 38"/>
            <p:cNvSpPr>
              <a:spLocks noChangeShapeType="1"/>
            </p:cNvSpPr>
            <p:nvPr/>
          </p:nvSpPr>
          <p:spPr bwMode="auto">
            <a:xfrm>
              <a:off x="3696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3" name="Line 39"/>
            <p:cNvSpPr>
              <a:spLocks noChangeShapeType="1"/>
            </p:cNvSpPr>
            <p:nvPr/>
          </p:nvSpPr>
          <p:spPr bwMode="auto">
            <a:xfrm>
              <a:off x="3984" y="391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4" name="Line 40"/>
            <p:cNvSpPr>
              <a:spLocks noChangeShapeType="1"/>
            </p:cNvSpPr>
            <p:nvPr/>
          </p:nvSpPr>
          <p:spPr bwMode="auto">
            <a:xfrm flipH="1">
              <a:off x="3888" y="3342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4427984" y="1262063"/>
            <a:ext cx="4322763" cy="1828800"/>
            <a:chOff x="2638" y="149"/>
            <a:chExt cx="2723" cy="1152"/>
          </a:xfrm>
        </p:grpSpPr>
        <p:sp>
          <p:nvSpPr>
            <p:cNvPr id="298026" name="Rectangle 42" descr="白色大理石"/>
            <p:cNvSpPr>
              <a:spLocks noChangeArrowheads="1"/>
            </p:cNvSpPr>
            <p:nvPr/>
          </p:nvSpPr>
          <p:spPr bwMode="auto">
            <a:xfrm>
              <a:off x="3310" y="149"/>
              <a:ext cx="1522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 dirty="0">
                  <a:solidFill>
                    <a:srgbClr val="CC3300"/>
                  </a:solidFill>
                  <a:latin typeface="Arial" charset="0"/>
                </a:rPr>
                <a:t>49  75  139</a:t>
              </a:r>
              <a:endParaRPr lang="en-US" altLang="zh-CN" dirty="0"/>
            </a:p>
          </p:txBody>
        </p:sp>
        <p:sp>
          <p:nvSpPr>
            <p:cNvPr id="298027" name="Line 43"/>
            <p:cNvSpPr>
              <a:spLocks noChangeShapeType="1"/>
            </p:cNvSpPr>
            <p:nvPr/>
          </p:nvSpPr>
          <p:spPr bwMode="auto">
            <a:xfrm flipH="1">
              <a:off x="3022" y="389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8" name="Line 44"/>
            <p:cNvSpPr>
              <a:spLocks noChangeShapeType="1"/>
            </p:cNvSpPr>
            <p:nvPr/>
          </p:nvSpPr>
          <p:spPr bwMode="auto">
            <a:xfrm>
              <a:off x="4197" y="408"/>
              <a:ext cx="11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29" name="Rectangle 45" descr="白色大理石"/>
            <p:cNvSpPr>
              <a:spLocks noChangeArrowheads="1"/>
            </p:cNvSpPr>
            <p:nvPr/>
          </p:nvSpPr>
          <p:spPr bwMode="auto">
            <a:xfrm>
              <a:off x="3262" y="725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53</a:t>
              </a:r>
              <a:endParaRPr lang="en-US" altLang="zh-CN"/>
            </a:p>
          </p:txBody>
        </p:sp>
        <p:sp>
          <p:nvSpPr>
            <p:cNvPr id="298030" name="Rectangle 46" descr="白色大理石"/>
            <p:cNvSpPr>
              <a:spLocks noChangeArrowheads="1"/>
            </p:cNvSpPr>
            <p:nvPr/>
          </p:nvSpPr>
          <p:spPr bwMode="auto">
            <a:xfrm>
              <a:off x="2638" y="725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36</a:t>
              </a:r>
              <a:endParaRPr lang="en-US" altLang="zh-CN"/>
            </a:p>
          </p:txBody>
        </p:sp>
        <p:sp>
          <p:nvSpPr>
            <p:cNvPr id="298031" name="Line 47"/>
            <p:cNvSpPr>
              <a:spLocks noChangeShapeType="1"/>
            </p:cNvSpPr>
            <p:nvPr/>
          </p:nvSpPr>
          <p:spPr bwMode="auto">
            <a:xfrm>
              <a:off x="2734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2" name="Line 48"/>
            <p:cNvSpPr>
              <a:spLocks noChangeShapeType="1"/>
            </p:cNvSpPr>
            <p:nvPr/>
          </p:nvSpPr>
          <p:spPr bwMode="auto">
            <a:xfrm>
              <a:off x="3022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3" name="Line 49"/>
            <p:cNvSpPr>
              <a:spLocks noChangeShapeType="1"/>
            </p:cNvSpPr>
            <p:nvPr/>
          </p:nvSpPr>
          <p:spPr bwMode="auto">
            <a:xfrm>
              <a:off x="3358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4" name="Line 50"/>
            <p:cNvSpPr>
              <a:spLocks noChangeShapeType="1"/>
            </p:cNvSpPr>
            <p:nvPr/>
          </p:nvSpPr>
          <p:spPr bwMode="auto">
            <a:xfrm>
              <a:off x="3646" y="965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5" name="Line 51"/>
            <p:cNvSpPr>
              <a:spLocks noChangeShapeType="1"/>
            </p:cNvSpPr>
            <p:nvPr/>
          </p:nvSpPr>
          <p:spPr bwMode="auto">
            <a:xfrm flipH="1">
              <a:off x="3550" y="389"/>
              <a:ext cx="192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6" name="Line 52"/>
            <p:cNvSpPr>
              <a:spLocks noChangeShapeType="1"/>
            </p:cNvSpPr>
            <p:nvPr/>
          </p:nvSpPr>
          <p:spPr bwMode="auto">
            <a:xfrm>
              <a:off x="4746" y="425"/>
              <a:ext cx="336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37" name="Rectangle 53" descr="白色大理石"/>
            <p:cNvSpPr>
              <a:spLocks noChangeArrowheads="1"/>
            </p:cNvSpPr>
            <p:nvPr/>
          </p:nvSpPr>
          <p:spPr bwMode="auto">
            <a:xfrm>
              <a:off x="4085" y="716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101</a:t>
              </a:r>
              <a:endParaRPr lang="en-US" altLang="zh-CN"/>
            </a:p>
          </p:txBody>
        </p:sp>
        <p:sp>
          <p:nvSpPr>
            <p:cNvPr id="298038" name="Rectangle 54" descr="白色大理石"/>
            <p:cNvSpPr>
              <a:spLocks noChangeArrowheads="1"/>
            </p:cNvSpPr>
            <p:nvPr/>
          </p:nvSpPr>
          <p:spPr bwMode="auto">
            <a:xfrm>
              <a:off x="4881" y="744"/>
              <a:ext cx="480" cy="336"/>
            </a:xfrm>
            <a:prstGeom prst="rect">
              <a:avLst/>
            </a:prstGeom>
            <a:blipFill dpi="0" rotWithShape="0">
              <a:blip r:embed="rId3" cstate="print"/>
              <a:srcRect/>
              <a:tile tx="0" ty="0" sx="100000" sy="100000" flip="none" algn="tl"/>
            </a:blipFill>
            <a:ln w="9525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bg2"/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sz="2800" b="1">
                  <a:solidFill>
                    <a:srgbClr val="CC3300"/>
                  </a:solidFill>
                  <a:latin typeface="Arial" charset="0"/>
                </a:rPr>
                <a:t>145</a:t>
              </a:r>
              <a:endParaRPr lang="en-US" altLang="zh-CN"/>
            </a:p>
          </p:txBody>
        </p:sp>
        <p:sp>
          <p:nvSpPr>
            <p:cNvPr id="298039" name="Line 55"/>
            <p:cNvSpPr>
              <a:spLocks noChangeShapeType="1"/>
            </p:cNvSpPr>
            <p:nvPr/>
          </p:nvSpPr>
          <p:spPr bwMode="auto">
            <a:xfrm>
              <a:off x="4176" y="929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0" name="Line 56"/>
            <p:cNvSpPr>
              <a:spLocks noChangeShapeType="1"/>
            </p:cNvSpPr>
            <p:nvPr/>
          </p:nvSpPr>
          <p:spPr bwMode="auto">
            <a:xfrm>
              <a:off x="4505" y="938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1" name="Line 57"/>
            <p:cNvSpPr>
              <a:spLocks noChangeShapeType="1"/>
            </p:cNvSpPr>
            <p:nvPr/>
          </p:nvSpPr>
          <p:spPr bwMode="auto">
            <a:xfrm>
              <a:off x="4935" y="947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98042" name="Line 58"/>
            <p:cNvSpPr>
              <a:spLocks noChangeShapeType="1"/>
            </p:cNvSpPr>
            <p:nvPr/>
          </p:nvSpPr>
          <p:spPr bwMode="auto">
            <a:xfrm>
              <a:off x="5319" y="957"/>
              <a:ext cx="0" cy="336"/>
            </a:xfrm>
            <a:prstGeom prst="line">
              <a:avLst/>
            </a:prstGeom>
            <a:noFill/>
            <a:ln w="28575">
              <a:solidFill>
                <a:srgbClr val="CC3300"/>
              </a:solidFill>
              <a:round/>
              <a:headEnd/>
              <a:tailEnd type="triangle" w="sm" len="lg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9" name="Rectangle 2"/>
          <p:cNvSpPr>
            <a:spLocks noChangeArrowheads="1"/>
          </p:cNvSpPr>
          <p:nvPr/>
        </p:nvSpPr>
        <p:spPr bwMode="auto">
          <a:xfrm>
            <a:off x="628517" y="-25400"/>
            <a:ext cx="798195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3200" b="1" dirty="0">
                <a:solidFill>
                  <a:srgbClr val="CC3300"/>
                </a:solidFill>
                <a:latin typeface="楷体_GB2312" pitchFamily="49" charset="-122"/>
                <a:ea typeface="楷体_GB2312" pitchFamily="49" charset="-122"/>
              </a:rPr>
              <a:t>: 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从空树开始依次加入关键码 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:</a:t>
            </a:r>
          </a:p>
          <a:p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    {53,75,139,49,145,36,101}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建立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3 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阶</a:t>
            </a:r>
            <a:r>
              <a:rPr lang="en-US" altLang="zh-CN" sz="2800" b="1" dirty="0">
                <a:latin typeface="楷体_GB2312" pitchFamily="49" charset="-122"/>
                <a:ea typeface="楷体_GB2312" pitchFamily="49" charset="-122"/>
              </a:rPr>
              <a:t>B-</a:t>
            </a:r>
            <a:r>
              <a:rPr lang="zh-CN" altLang="en-US" sz="2800" b="1" dirty="0">
                <a:latin typeface="楷体_GB2312" pitchFamily="49" charset="-122"/>
                <a:ea typeface="楷体_GB2312" pitchFamily="49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1773849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7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98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回顾：二叉搜索树概念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8352928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定义：空树，或者是满足以下条件的二叉树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每个节点都有一作为搜索依据的关键码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任意节点的左子树（若非空）的关键码都小于等于该节点关键码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任意节点的右子树（若非空）的关键码都大于等于该节点关键码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Line 5"/>
          <p:cNvSpPr>
            <a:spLocks noChangeShapeType="1"/>
          </p:cNvSpPr>
          <p:nvPr/>
        </p:nvSpPr>
        <p:spPr bwMode="auto">
          <a:xfrm>
            <a:off x="3677428" y="4749318"/>
            <a:ext cx="304800" cy="3810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Line 6"/>
          <p:cNvSpPr>
            <a:spLocks noChangeShapeType="1"/>
          </p:cNvSpPr>
          <p:nvPr/>
        </p:nvSpPr>
        <p:spPr bwMode="auto">
          <a:xfrm flipH="1">
            <a:off x="3220228" y="4706456"/>
            <a:ext cx="354013" cy="423863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7"/>
          <p:cNvSpPr>
            <a:spLocks noChangeShapeType="1"/>
          </p:cNvSpPr>
          <p:nvPr/>
        </p:nvSpPr>
        <p:spPr bwMode="auto">
          <a:xfrm>
            <a:off x="1848628" y="4673118"/>
            <a:ext cx="342900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8"/>
          <p:cNvSpPr>
            <a:spLocks noChangeShapeType="1"/>
          </p:cNvSpPr>
          <p:nvPr/>
        </p:nvSpPr>
        <p:spPr bwMode="auto">
          <a:xfrm flipH="1">
            <a:off x="1315228" y="4749318"/>
            <a:ext cx="381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9"/>
          <p:cNvSpPr>
            <a:spLocks noChangeShapeType="1"/>
          </p:cNvSpPr>
          <p:nvPr/>
        </p:nvSpPr>
        <p:spPr bwMode="auto">
          <a:xfrm>
            <a:off x="2839228" y="4139718"/>
            <a:ext cx="723900" cy="434975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10"/>
          <p:cNvSpPr>
            <a:spLocks noChangeShapeType="1"/>
          </p:cNvSpPr>
          <p:nvPr/>
        </p:nvSpPr>
        <p:spPr bwMode="auto">
          <a:xfrm flipH="1">
            <a:off x="1848628" y="4139718"/>
            <a:ext cx="762000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11"/>
          <p:cNvSpPr>
            <a:spLocks noChangeArrowheads="1"/>
          </p:cNvSpPr>
          <p:nvPr/>
        </p:nvSpPr>
        <p:spPr bwMode="auto">
          <a:xfrm>
            <a:off x="2496328" y="3868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9" name="Line 12"/>
          <p:cNvSpPr>
            <a:spLocks noChangeShapeType="1"/>
          </p:cNvSpPr>
          <p:nvPr/>
        </p:nvSpPr>
        <p:spPr bwMode="auto">
          <a:xfrm flipH="1">
            <a:off x="2091516" y="5282718"/>
            <a:ext cx="1762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" name="Line 13"/>
          <p:cNvSpPr>
            <a:spLocks noChangeShapeType="1"/>
          </p:cNvSpPr>
          <p:nvPr/>
        </p:nvSpPr>
        <p:spPr bwMode="auto">
          <a:xfrm>
            <a:off x="1391428" y="5358918"/>
            <a:ext cx="138113" cy="414338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Line 14"/>
          <p:cNvSpPr>
            <a:spLocks noChangeShapeType="1"/>
          </p:cNvSpPr>
          <p:nvPr/>
        </p:nvSpPr>
        <p:spPr bwMode="auto">
          <a:xfrm flipH="1">
            <a:off x="1053291" y="5282718"/>
            <a:ext cx="261938" cy="457200"/>
          </a:xfrm>
          <a:prstGeom prst="line">
            <a:avLst/>
          </a:prstGeom>
          <a:noFill/>
          <a:ln w="38100">
            <a:solidFill>
              <a:srgbClr val="0099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2" name="Text Box 15"/>
          <p:cNvSpPr txBox="1">
            <a:spLocks noChangeArrowheads="1"/>
          </p:cNvSpPr>
          <p:nvPr/>
        </p:nvSpPr>
        <p:spPr bwMode="auto">
          <a:xfrm>
            <a:off x="2448297" y="3804290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24</a:t>
            </a:r>
            <a:endParaRPr kumimoji="1" lang="en-US" altLang="zh-CN" sz="2400" dirty="0">
              <a:latin typeface="Times New Roman" pitchFamily="18" charset="0"/>
            </a:endParaRPr>
          </a:p>
        </p:txBody>
      </p:sp>
      <p:sp>
        <p:nvSpPr>
          <p:cNvPr id="33" name="Line 36"/>
          <p:cNvSpPr>
            <a:spLocks noChangeShapeType="1"/>
          </p:cNvSpPr>
          <p:nvPr/>
        </p:nvSpPr>
        <p:spPr bwMode="auto">
          <a:xfrm>
            <a:off x="7637512" y="4820877"/>
            <a:ext cx="304800" cy="3810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4" name="Line 37"/>
          <p:cNvSpPr>
            <a:spLocks noChangeShapeType="1"/>
          </p:cNvSpPr>
          <p:nvPr/>
        </p:nvSpPr>
        <p:spPr bwMode="auto">
          <a:xfrm flipH="1">
            <a:off x="7180312" y="4778014"/>
            <a:ext cx="354013" cy="423863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5" name="Line 38"/>
          <p:cNvSpPr>
            <a:spLocks noChangeShapeType="1"/>
          </p:cNvSpPr>
          <p:nvPr/>
        </p:nvSpPr>
        <p:spPr bwMode="auto">
          <a:xfrm flipH="1">
            <a:off x="4894312" y="5354277"/>
            <a:ext cx="304800" cy="5334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6" name="Line 39"/>
          <p:cNvSpPr>
            <a:spLocks noChangeShapeType="1"/>
          </p:cNvSpPr>
          <p:nvPr/>
        </p:nvSpPr>
        <p:spPr bwMode="auto">
          <a:xfrm flipH="1">
            <a:off x="5275312" y="4820877"/>
            <a:ext cx="381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6799312" y="4211277"/>
            <a:ext cx="723900" cy="434975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Line 41"/>
          <p:cNvSpPr>
            <a:spLocks noChangeShapeType="1"/>
          </p:cNvSpPr>
          <p:nvPr/>
        </p:nvSpPr>
        <p:spPr bwMode="auto">
          <a:xfrm flipH="1">
            <a:off x="5808712" y="4211277"/>
            <a:ext cx="7620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Line 42"/>
          <p:cNvSpPr>
            <a:spLocks noChangeShapeType="1"/>
          </p:cNvSpPr>
          <p:nvPr/>
        </p:nvSpPr>
        <p:spPr bwMode="auto">
          <a:xfrm flipH="1">
            <a:off x="6951712" y="53542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Line 43"/>
          <p:cNvSpPr>
            <a:spLocks noChangeShapeType="1"/>
          </p:cNvSpPr>
          <p:nvPr/>
        </p:nvSpPr>
        <p:spPr bwMode="auto">
          <a:xfrm>
            <a:off x="5351512" y="5430477"/>
            <a:ext cx="138113" cy="414338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" name="Line 44"/>
          <p:cNvSpPr>
            <a:spLocks noChangeShapeType="1"/>
          </p:cNvSpPr>
          <p:nvPr/>
        </p:nvSpPr>
        <p:spPr bwMode="auto">
          <a:xfrm flipH="1">
            <a:off x="7789912" y="5430477"/>
            <a:ext cx="152400" cy="457200"/>
          </a:xfrm>
          <a:prstGeom prst="line">
            <a:avLst/>
          </a:prstGeom>
          <a:noFill/>
          <a:ln w="38100">
            <a:solidFill>
              <a:srgbClr val="C000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2" name="Oval 45"/>
          <p:cNvSpPr>
            <a:spLocks noChangeArrowheads="1"/>
          </p:cNvSpPr>
          <p:nvPr/>
        </p:nvSpPr>
        <p:spPr bwMode="auto">
          <a:xfrm>
            <a:off x="75486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3" name="Text Box 46"/>
          <p:cNvSpPr txBox="1">
            <a:spLocks noChangeArrowheads="1"/>
          </p:cNvSpPr>
          <p:nvPr/>
        </p:nvSpPr>
        <p:spPr bwMode="auto">
          <a:xfrm>
            <a:off x="7524633" y="5692742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29</a:t>
            </a:r>
          </a:p>
        </p:txBody>
      </p:sp>
      <p:sp>
        <p:nvSpPr>
          <p:cNvPr id="44" name="Oval 75"/>
          <p:cNvSpPr>
            <a:spLocks noChangeArrowheads="1"/>
          </p:cNvSpPr>
          <p:nvPr/>
        </p:nvSpPr>
        <p:spPr bwMode="auto">
          <a:xfrm>
            <a:off x="15819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" name="Oval 76"/>
          <p:cNvSpPr>
            <a:spLocks noChangeArrowheads="1"/>
          </p:cNvSpPr>
          <p:nvPr/>
        </p:nvSpPr>
        <p:spPr bwMode="auto">
          <a:xfrm>
            <a:off x="1124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6" name="Oval 77"/>
          <p:cNvSpPr>
            <a:spLocks noChangeArrowheads="1"/>
          </p:cNvSpPr>
          <p:nvPr/>
        </p:nvSpPr>
        <p:spPr bwMode="auto">
          <a:xfrm>
            <a:off x="742141" y="5692293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Oval 78"/>
          <p:cNvSpPr>
            <a:spLocks noChangeArrowheads="1"/>
          </p:cNvSpPr>
          <p:nvPr/>
        </p:nvSpPr>
        <p:spPr bwMode="auto">
          <a:xfrm>
            <a:off x="12771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" name="Oval 79"/>
          <p:cNvSpPr>
            <a:spLocks noChangeArrowheads="1"/>
          </p:cNvSpPr>
          <p:nvPr/>
        </p:nvSpPr>
        <p:spPr bwMode="auto">
          <a:xfrm>
            <a:off x="1810528" y="56970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9" name="Oval 80"/>
          <p:cNvSpPr>
            <a:spLocks noChangeArrowheads="1"/>
          </p:cNvSpPr>
          <p:nvPr/>
        </p:nvSpPr>
        <p:spPr bwMode="auto">
          <a:xfrm>
            <a:off x="20391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0" name="Text Box 81"/>
          <p:cNvSpPr txBox="1">
            <a:spLocks noChangeArrowheads="1"/>
          </p:cNvSpPr>
          <p:nvPr/>
        </p:nvSpPr>
        <p:spPr bwMode="auto">
          <a:xfrm>
            <a:off x="1523530" y="4368318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19</a:t>
            </a:r>
          </a:p>
        </p:txBody>
      </p:sp>
      <p:sp>
        <p:nvSpPr>
          <p:cNvPr id="51" name="Text Box 82"/>
          <p:cNvSpPr txBox="1">
            <a:spLocks noChangeArrowheads="1"/>
          </p:cNvSpPr>
          <p:nvPr/>
        </p:nvSpPr>
        <p:spPr bwMode="auto">
          <a:xfrm>
            <a:off x="1172353" y="4949343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4</a:t>
            </a:r>
          </a:p>
        </p:txBody>
      </p:sp>
      <p:sp>
        <p:nvSpPr>
          <p:cNvPr id="52" name="Text Box 83"/>
          <p:cNvSpPr txBox="1">
            <a:spLocks noChangeArrowheads="1"/>
          </p:cNvSpPr>
          <p:nvPr/>
        </p:nvSpPr>
        <p:spPr bwMode="auto">
          <a:xfrm>
            <a:off x="794888" y="5651285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</a:t>
            </a:r>
          </a:p>
        </p:txBody>
      </p:sp>
      <p:sp>
        <p:nvSpPr>
          <p:cNvPr id="53" name="Text Box 84"/>
          <p:cNvSpPr txBox="1">
            <a:spLocks noChangeArrowheads="1"/>
          </p:cNvSpPr>
          <p:nvPr/>
        </p:nvSpPr>
        <p:spPr bwMode="auto">
          <a:xfrm>
            <a:off x="1315228" y="5657368"/>
            <a:ext cx="361950" cy="519113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5</a:t>
            </a:r>
          </a:p>
        </p:txBody>
      </p:sp>
      <p:sp>
        <p:nvSpPr>
          <p:cNvPr id="54" name="Text Box 85"/>
          <p:cNvSpPr txBox="1">
            <a:spLocks noChangeArrowheads="1"/>
          </p:cNvSpPr>
          <p:nvPr/>
        </p:nvSpPr>
        <p:spPr bwMode="auto">
          <a:xfrm>
            <a:off x="1783950" y="5667460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18</a:t>
            </a:r>
          </a:p>
        </p:txBody>
      </p:sp>
      <p:sp>
        <p:nvSpPr>
          <p:cNvPr id="55" name="Text Box 86"/>
          <p:cNvSpPr txBox="1">
            <a:spLocks noChangeArrowheads="1"/>
          </p:cNvSpPr>
          <p:nvPr/>
        </p:nvSpPr>
        <p:spPr bwMode="auto">
          <a:xfrm>
            <a:off x="1995089" y="4977918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20</a:t>
            </a:r>
          </a:p>
        </p:txBody>
      </p:sp>
      <p:sp>
        <p:nvSpPr>
          <p:cNvPr id="56" name="Oval 87"/>
          <p:cNvSpPr>
            <a:spLocks noChangeArrowheads="1"/>
          </p:cNvSpPr>
          <p:nvPr/>
        </p:nvSpPr>
        <p:spPr bwMode="auto">
          <a:xfrm>
            <a:off x="29535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7" name="Oval 88"/>
          <p:cNvSpPr>
            <a:spLocks noChangeArrowheads="1"/>
          </p:cNvSpPr>
          <p:nvPr/>
        </p:nvSpPr>
        <p:spPr bwMode="auto">
          <a:xfrm>
            <a:off x="3410728" y="44016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8" name="Oval 89"/>
          <p:cNvSpPr>
            <a:spLocks noChangeArrowheads="1"/>
          </p:cNvSpPr>
          <p:nvPr/>
        </p:nvSpPr>
        <p:spPr bwMode="auto">
          <a:xfrm>
            <a:off x="3791728" y="5011256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9" name="Text Box 90"/>
          <p:cNvSpPr txBox="1">
            <a:spLocks noChangeArrowheads="1"/>
          </p:cNvSpPr>
          <p:nvPr/>
        </p:nvSpPr>
        <p:spPr bwMode="auto">
          <a:xfrm>
            <a:off x="2923002" y="4966667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26</a:t>
            </a:r>
          </a:p>
        </p:txBody>
      </p:sp>
      <p:sp>
        <p:nvSpPr>
          <p:cNvPr id="60" name="Text Box 91"/>
          <p:cNvSpPr txBox="1">
            <a:spLocks noChangeArrowheads="1"/>
          </p:cNvSpPr>
          <p:nvPr/>
        </p:nvSpPr>
        <p:spPr bwMode="auto">
          <a:xfrm>
            <a:off x="3763924" y="4973156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37</a:t>
            </a:r>
          </a:p>
        </p:txBody>
      </p:sp>
      <p:sp>
        <p:nvSpPr>
          <p:cNvPr id="61" name="Text Box 92"/>
          <p:cNvSpPr txBox="1">
            <a:spLocks noChangeArrowheads="1"/>
          </p:cNvSpPr>
          <p:nvPr/>
        </p:nvSpPr>
        <p:spPr bwMode="auto">
          <a:xfrm>
            <a:off x="3392740" y="4356273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29</a:t>
            </a:r>
          </a:p>
        </p:txBody>
      </p:sp>
      <p:sp>
        <p:nvSpPr>
          <p:cNvPr id="62" name="Oval 93"/>
          <p:cNvSpPr>
            <a:spLocks noChangeArrowheads="1"/>
          </p:cNvSpPr>
          <p:nvPr/>
        </p:nvSpPr>
        <p:spPr bwMode="auto">
          <a:xfrm>
            <a:off x="6494512" y="3906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Oval 94"/>
          <p:cNvSpPr>
            <a:spLocks noChangeArrowheads="1"/>
          </p:cNvSpPr>
          <p:nvPr/>
        </p:nvSpPr>
        <p:spPr bwMode="auto">
          <a:xfrm>
            <a:off x="55801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4" name="Oval 95"/>
          <p:cNvSpPr>
            <a:spLocks noChangeArrowheads="1"/>
          </p:cNvSpPr>
          <p:nvPr/>
        </p:nvSpPr>
        <p:spPr bwMode="auto">
          <a:xfrm>
            <a:off x="7332712" y="44398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5" name="Text Box 96"/>
          <p:cNvSpPr txBox="1">
            <a:spLocks noChangeArrowheads="1"/>
          </p:cNvSpPr>
          <p:nvPr/>
        </p:nvSpPr>
        <p:spPr bwMode="auto">
          <a:xfrm>
            <a:off x="6432193" y="3861288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24</a:t>
            </a:r>
          </a:p>
        </p:txBody>
      </p:sp>
      <p:sp>
        <p:nvSpPr>
          <p:cNvPr id="66" name="Text Box 97"/>
          <p:cNvSpPr txBox="1">
            <a:spLocks noChangeArrowheads="1"/>
          </p:cNvSpPr>
          <p:nvPr/>
        </p:nvSpPr>
        <p:spPr bwMode="auto">
          <a:xfrm>
            <a:off x="5539611" y="4408272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20</a:t>
            </a:r>
          </a:p>
        </p:txBody>
      </p:sp>
      <p:sp>
        <p:nvSpPr>
          <p:cNvPr id="67" name="Text Box 98"/>
          <p:cNvSpPr txBox="1">
            <a:spLocks noChangeArrowheads="1"/>
          </p:cNvSpPr>
          <p:nvPr/>
        </p:nvSpPr>
        <p:spPr bwMode="auto">
          <a:xfrm>
            <a:off x="7332712" y="4473512"/>
            <a:ext cx="441146" cy="369332"/>
          </a:xfrm>
          <a:prstGeom prst="rect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28</a:t>
            </a:r>
          </a:p>
        </p:txBody>
      </p:sp>
      <p:sp>
        <p:nvSpPr>
          <p:cNvPr id="68" name="Oval 99"/>
          <p:cNvSpPr>
            <a:spLocks noChangeArrowheads="1"/>
          </p:cNvSpPr>
          <p:nvPr/>
        </p:nvSpPr>
        <p:spPr bwMode="auto">
          <a:xfrm>
            <a:off x="6951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9" name="Oval 100"/>
          <p:cNvSpPr>
            <a:spLocks noChangeArrowheads="1"/>
          </p:cNvSpPr>
          <p:nvPr/>
        </p:nvSpPr>
        <p:spPr bwMode="auto">
          <a:xfrm>
            <a:off x="77899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0" name="Text Box 101"/>
          <p:cNvSpPr txBox="1">
            <a:spLocks noChangeArrowheads="1"/>
          </p:cNvSpPr>
          <p:nvPr/>
        </p:nvSpPr>
        <p:spPr bwMode="auto">
          <a:xfrm>
            <a:off x="7777212" y="5011377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30</a:t>
            </a:r>
          </a:p>
        </p:txBody>
      </p:sp>
      <p:sp>
        <p:nvSpPr>
          <p:cNvPr id="71" name="Text Box 102"/>
          <p:cNvSpPr txBox="1">
            <a:spLocks noChangeArrowheads="1"/>
          </p:cNvSpPr>
          <p:nvPr/>
        </p:nvSpPr>
        <p:spPr bwMode="auto">
          <a:xfrm>
            <a:off x="6951712" y="5093411"/>
            <a:ext cx="441146" cy="369332"/>
          </a:xfrm>
          <a:prstGeom prst="rect">
            <a:avLst/>
          </a:prstGeom>
          <a:noFill/>
          <a:ln w="38100">
            <a:noFill/>
            <a:round/>
            <a:headEnd/>
            <a:tailEnd/>
          </a:ln>
          <a:effectLst/>
        </p:spPr>
        <p:txBody>
          <a:bodyPr wrap="none" anchor="ctr"/>
          <a:lstStyle>
            <a:defPPr>
              <a:defRPr lang="zh-CN"/>
            </a:defPPr>
          </a:lstStyle>
          <a:p>
            <a:pPr algn="ctr"/>
            <a:r>
              <a:rPr kumimoji="1" lang="en-US" altLang="zh-CN" sz="2800" b="1" dirty="0">
                <a:latin typeface="Times New Roman" pitchFamily="18" charset="0"/>
              </a:rPr>
              <a:t>26</a:t>
            </a:r>
          </a:p>
        </p:txBody>
      </p:sp>
      <p:sp>
        <p:nvSpPr>
          <p:cNvPr id="72" name="Oval 103"/>
          <p:cNvSpPr>
            <a:spLocks noChangeArrowheads="1"/>
          </p:cNvSpPr>
          <p:nvPr/>
        </p:nvSpPr>
        <p:spPr bwMode="auto">
          <a:xfrm>
            <a:off x="5046712" y="50494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3" name="Text Box 104"/>
          <p:cNvSpPr txBox="1">
            <a:spLocks noChangeArrowheads="1"/>
          </p:cNvSpPr>
          <p:nvPr/>
        </p:nvSpPr>
        <p:spPr bwMode="auto">
          <a:xfrm>
            <a:off x="4989347" y="5002040"/>
            <a:ext cx="543739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10</a:t>
            </a:r>
          </a:p>
        </p:txBody>
      </p:sp>
      <p:sp>
        <p:nvSpPr>
          <p:cNvPr id="74" name="Oval 105"/>
          <p:cNvSpPr>
            <a:spLocks noChangeArrowheads="1"/>
          </p:cNvSpPr>
          <p:nvPr/>
        </p:nvSpPr>
        <p:spPr bwMode="auto">
          <a:xfrm>
            <a:off x="46657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5" name="Text Box 106"/>
          <p:cNvSpPr txBox="1">
            <a:spLocks noChangeArrowheads="1"/>
          </p:cNvSpPr>
          <p:nvPr/>
        </p:nvSpPr>
        <p:spPr bwMode="auto">
          <a:xfrm>
            <a:off x="4710817" y="5689506"/>
            <a:ext cx="364203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8</a:t>
            </a:r>
          </a:p>
        </p:txBody>
      </p:sp>
      <p:sp>
        <p:nvSpPr>
          <p:cNvPr id="76" name="Oval 107"/>
          <p:cNvSpPr>
            <a:spLocks noChangeArrowheads="1"/>
          </p:cNvSpPr>
          <p:nvPr/>
        </p:nvSpPr>
        <p:spPr bwMode="auto">
          <a:xfrm>
            <a:off x="52753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7" name="Text Box 108"/>
          <p:cNvSpPr txBox="1">
            <a:spLocks noChangeArrowheads="1"/>
          </p:cNvSpPr>
          <p:nvPr/>
        </p:nvSpPr>
        <p:spPr bwMode="auto">
          <a:xfrm>
            <a:off x="5215626" y="5692742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12</a:t>
            </a:r>
          </a:p>
        </p:txBody>
      </p:sp>
      <p:sp>
        <p:nvSpPr>
          <p:cNvPr id="78" name="Oval 109"/>
          <p:cNvSpPr>
            <a:spLocks noChangeArrowheads="1"/>
          </p:cNvSpPr>
          <p:nvPr/>
        </p:nvSpPr>
        <p:spPr bwMode="auto">
          <a:xfrm>
            <a:off x="6634212" y="5735277"/>
            <a:ext cx="457200" cy="457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0"/>
                  <a:lumOff val="100000"/>
                </a:schemeClr>
              </a:gs>
              <a:gs pos="18000">
                <a:schemeClr val="accent1">
                  <a:lumMod val="0"/>
                  <a:lumOff val="100000"/>
                </a:schemeClr>
              </a:gs>
              <a:gs pos="100000">
                <a:schemeClr val="accent1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9" name="Text Box 110"/>
          <p:cNvSpPr txBox="1">
            <a:spLocks noChangeArrowheads="1"/>
          </p:cNvSpPr>
          <p:nvPr/>
        </p:nvSpPr>
        <p:spPr bwMode="auto">
          <a:xfrm>
            <a:off x="6588373" y="5690368"/>
            <a:ext cx="543740" cy="523220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>
            <a:defPPr>
              <a:defRPr lang="zh-CN"/>
            </a:defPPr>
            <a:lvl1pPr algn="ctr">
              <a:defRPr kumimoji="1" sz="2800" b="1">
                <a:latin typeface="Times New Roman" pitchFamily="18" charset="0"/>
              </a:defRPr>
            </a:lvl1pPr>
          </a:lstStyle>
          <a:p>
            <a:r>
              <a:rPr lang="en-US" altLang="zh-CN" dirty="0"/>
              <a:t>24</a:t>
            </a:r>
          </a:p>
        </p:txBody>
      </p:sp>
      <p:sp>
        <p:nvSpPr>
          <p:cNvPr id="19" name="乘号 18"/>
          <p:cNvSpPr/>
          <p:nvPr/>
        </p:nvSpPr>
        <p:spPr bwMode="auto">
          <a:xfrm>
            <a:off x="1810156" y="4308432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7" name="乘号 86"/>
          <p:cNvSpPr/>
          <p:nvPr/>
        </p:nvSpPr>
        <p:spPr bwMode="auto">
          <a:xfrm>
            <a:off x="2063340" y="5666327"/>
            <a:ext cx="648072" cy="642993"/>
          </a:xfrm>
          <a:prstGeom prst="mathMultiply">
            <a:avLst>
              <a:gd name="adj1" fmla="val 15884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5685363" y="6220997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</a:p>
        </p:txBody>
      </p:sp>
    </p:spTree>
    <p:extLst>
      <p:ext uri="{BB962C8B-B14F-4D97-AF65-F5344CB8AC3E}">
        <p14:creationId xmlns:p14="http://schemas.microsoft.com/office/powerpoint/2010/main" val="37524002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7" grpId="0" animBg="1"/>
      <p:bldP spid="8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关键码删除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首先调用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在树中查找关键码，若查找失败返回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false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否则，查找返回目标关键码所在的节点，通过调用向量的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search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接口，获得目标关键码的秩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若目标关键码所属节点为叶子节点，可直接将其删去，判断并处理下溢情况（关键码个数小于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</m:oMath>
                </a14:m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1)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，由</a:t>
                </a:r>
                <a:r>
                  <a:rPr lang="en-US" altLang="zh-CN" sz="2000" b="1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solveUnderflow</a:t>
                </a: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函数进行处理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若目标关键码不在叶节点，则追溯其直接后继，并互换关键码使得关键码在叶子节点，进而进行步骤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237" y="1083810"/>
                <a:ext cx="8993268" cy="3046988"/>
              </a:xfrm>
              <a:prstGeom prst="rect">
                <a:avLst/>
              </a:prstGeom>
              <a:blipFill>
                <a:blip r:embed="rId3"/>
                <a:stretch>
                  <a:fillRect l="-1559" t="-2600" r="-1085" b="-26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51520" y="4161234"/>
            <a:ext cx="907300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bool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BTree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&gt;::remove (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从</a:t>
            </a:r>
            <a:r>
              <a:rPr lang="en-US" altLang="zh-CN" sz="14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BTree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树中删除关键码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v = search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!v 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false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确认目标关键码存在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Rank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r =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key.search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确定目标关键码在节点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中的秩（由上，肯定合法）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v-&gt;child[0] ) {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非叶子，则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的后继必属于某叶节点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BTNodePosi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u = v-&gt;child[r+1];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在右子树中一直向左，即可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while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u-&gt;child[0] ) u = u-&gt;child[0];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找出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的后继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v-&gt;key[r] = u-&gt;key[0]; v = u; r = 0;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并与之交换位置</a:t>
            </a:r>
          </a:p>
          <a:p>
            <a:r>
              <a:rPr lang="zh-CN" alt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至此，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v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必然位于最底层，且其中第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个关键码就是待删除者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key.remove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); v-&gt;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child.remove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r + 1 ); _size--;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删除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以及其下两个外部节点之一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solveUnderflow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v );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如有必要，需做旋转或合并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true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56458"/>
      </p:ext>
    </p:extLst>
  </p:cSld>
  <p:clrMapOvr>
    <a:masterClrMapping/>
  </p:clrMapOvr>
  <p:transition advTm="157">
    <p:zoom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删除关键码后，发生下溢的节点，其关键码个数必为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𝟐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，分支数</a:t>
                </a:r>
                <a:r>
                  <a:rPr lang="zh-CN" altLang="en-US" sz="2400" b="1" dirty="0"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。根据左右兄弟节点的关键码个数，分两情况处理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旋转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：若左兄弟或右兄弟包含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以上关键码（可借出）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2215991"/>
              </a:xfrm>
              <a:prstGeom prst="rect">
                <a:avLst/>
              </a:prstGeom>
              <a:blipFill>
                <a:blip r:embed="rId3"/>
                <a:stretch>
                  <a:fillRect l="-1583" t="-3571" r="-4474" b="-522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1052603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708787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890978" y="3933056"/>
            <a:ext cx="829160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177" y="4215234"/>
                <a:ext cx="1491602" cy="288032"/>
              </a:xfrm>
              <a:prstGeom prst="roundRect">
                <a:avLst/>
              </a:prstGeom>
              <a:blipFill>
                <a:blip r:embed="rId4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 bwMode="auto">
          <a:xfrm>
            <a:off x="2392155" y="424299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924811" y="3933056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8170" y="4212506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608179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327517" y="3645024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983701" y="3674310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6114689" y="3933056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20091" y="4215234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20408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7199725" y="3933056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55709" y="4212506"/>
                <a:ext cx="1278142" cy="288032"/>
              </a:xfrm>
              <a:prstGeom prst="roundRect">
                <a:avLst/>
              </a:prstGeom>
              <a:blipFill>
                <a:blip r:embed="rId7"/>
                <a:stretch>
                  <a:fillRect r="-1422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883093" y="3429000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7094696" y="425522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736671" y="4595322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下溢节点向父亲借一关键码，父亲再向左兄弟借一关键码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1052603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矩形 41"/>
          <p:cNvSpPr/>
          <p:nvPr/>
        </p:nvSpPr>
        <p:spPr bwMode="auto">
          <a:xfrm>
            <a:off x="2230452" y="5307008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endCxn id="44" idx="0"/>
          </p:cNvCxnSpPr>
          <p:nvPr/>
        </p:nvCxnSpPr>
        <p:spPr bwMode="auto">
          <a:xfrm>
            <a:off x="2442527" y="5557172"/>
            <a:ext cx="993221" cy="2907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 43"/>
              <p:cNvSpPr/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4" name="圆角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89947" y="5847932"/>
                <a:ext cx="1491602" cy="288032"/>
              </a:xfrm>
              <a:prstGeom prst="roundRect">
                <a:avLst/>
              </a:prstGeom>
              <a:blipFill>
                <a:blip r:embed="rId8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矩形 44"/>
          <p:cNvSpPr/>
          <p:nvPr/>
        </p:nvSpPr>
        <p:spPr bwMode="auto">
          <a:xfrm>
            <a:off x="2720138" y="589360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6" name="直接箭头连接符 45"/>
          <p:cNvCxnSpPr>
            <a:endCxn id="47" idx="0"/>
          </p:cNvCxnSpPr>
          <p:nvPr/>
        </p:nvCxnSpPr>
        <p:spPr bwMode="auto">
          <a:xfrm flipH="1">
            <a:off x="1886441" y="5567118"/>
            <a:ext cx="316091" cy="2825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圆角矩形 46"/>
              <p:cNvSpPr/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7" name="圆角矩形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2643" y="5849689"/>
                <a:ext cx="947595" cy="288032"/>
              </a:xfrm>
              <a:prstGeom prst="roundRect">
                <a:avLst/>
              </a:prstGeom>
              <a:blipFill>
                <a:blip r:embed="rId9"/>
                <a:stretch>
                  <a:fillRect r="-3205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接箭头连接符 48"/>
          <p:cNvCxnSpPr/>
          <p:nvPr/>
        </p:nvCxnSpPr>
        <p:spPr bwMode="auto">
          <a:xfrm>
            <a:off x="2608179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0" name="圆角矩形 49"/>
          <p:cNvSpPr/>
          <p:nvPr/>
        </p:nvSpPr>
        <p:spPr bwMode="auto">
          <a:xfrm>
            <a:off x="5335301" y="5277722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1" name="矩形 50"/>
          <p:cNvSpPr/>
          <p:nvPr/>
        </p:nvSpPr>
        <p:spPr bwMode="auto">
          <a:xfrm>
            <a:off x="6454643" y="5313726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" name="直接箭头连接符 51"/>
          <p:cNvCxnSpPr>
            <a:endCxn id="55" idx="0"/>
          </p:cNvCxnSpPr>
          <p:nvPr/>
        </p:nvCxnSpPr>
        <p:spPr bwMode="auto">
          <a:xfrm flipH="1">
            <a:off x="6122473" y="5565754"/>
            <a:ext cx="307773" cy="25584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 52"/>
              <p:cNvSpPr/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≥</m:t>
                      </m:r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3" name="圆角矩形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50120" y="5828316"/>
                <a:ext cx="1389196" cy="288032"/>
              </a:xfrm>
              <a:prstGeom prst="roundRect">
                <a:avLst/>
              </a:prstGeom>
              <a:blipFill>
                <a:blip r:embed="rId10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箭头连接符 53"/>
          <p:cNvCxnSpPr>
            <a:endCxn id="53" idx="0"/>
          </p:cNvCxnSpPr>
          <p:nvPr/>
        </p:nvCxnSpPr>
        <p:spPr bwMode="auto">
          <a:xfrm>
            <a:off x="6697820" y="5570201"/>
            <a:ext cx="846898" cy="2581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圆角矩形 54"/>
              <p:cNvSpPr/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5" name="圆角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83402" y="5821598"/>
                <a:ext cx="1278142" cy="288032"/>
              </a:xfrm>
              <a:prstGeom prst="roundRect">
                <a:avLst/>
              </a:prstGeom>
              <a:blipFill>
                <a:blip r:embed="rId11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直接箭头连接符 55"/>
          <p:cNvCxnSpPr/>
          <p:nvPr/>
        </p:nvCxnSpPr>
        <p:spPr bwMode="auto">
          <a:xfrm>
            <a:off x="6890877" y="5061698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57" name="矩形 56"/>
          <p:cNvSpPr/>
          <p:nvPr/>
        </p:nvSpPr>
        <p:spPr bwMode="auto">
          <a:xfrm>
            <a:off x="6481796" y="5857602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1736671" y="6228020"/>
            <a:ext cx="5955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下溢节点向父亲借一关键码，父亲再向右兄弟借一关键码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11560" y="359765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965083" y="3603086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62562" y="5237072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4998349" y="5221627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873760" y="406145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248973" y="405267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5170147" y="5719990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1103267" y="5740298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03137" y="4183012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5091558" y="4174584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4182278" y="5799493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8266873" y="5787666"/>
            <a:ext cx="346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dirty="0"/>
          </a:p>
        </p:txBody>
      </p:sp>
      <p:sp>
        <p:nvSpPr>
          <p:cNvPr id="77" name="下箭头 76"/>
          <p:cNvSpPr/>
          <p:nvPr/>
        </p:nvSpPr>
        <p:spPr bwMode="auto">
          <a:xfrm rot="16200000">
            <a:off x="4469956" y="382651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8" name="下箭头 77"/>
          <p:cNvSpPr/>
          <p:nvPr/>
        </p:nvSpPr>
        <p:spPr bwMode="auto">
          <a:xfrm rot="16200000">
            <a:off x="4491477" y="538315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5906732"/>
      </p:ext>
    </p:extLst>
  </p:cSld>
  <p:clrMapOvr>
    <a:masterClrMapping/>
  </p:clrMapOvr>
  <p:transition advTm="157">
    <p:zoom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下溢与“旋转</a:t>
                </a:r>
                <a:r>
                  <a:rPr lang="en-US" altLang="zh-CN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：左兄弟或右兄弟都不够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</m:oMath>
                </a14:m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个关键码（不可借出）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此时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不可能同时不存在，不失一般性，假设左兄弟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存在，此时它的关键码个数必为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需迭代检查父节点是否产生新的下溢，若是则按“旋转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合并”进行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至多进行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O(log</a:t>
                </a:r>
                <a:r>
                  <a:rPr lang="en-US" altLang="zh-CN" sz="2400" b="1" baseline="-25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N)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次合并，平均意义下为常数次合并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8856984" cy="5339923"/>
              </a:xfrm>
              <a:prstGeom prst="rect">
                <a:avLst/>
              </a:prstGeom>
              <a:blipFill>
                <a:blip r:embed="rId3"/>
                <a:stretch>
                  <a:fillRect l="-1583" t="-1484" r="-4474" b="-171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圆角矩形 2"/>
          <p:cNvSpPr/>
          <p:nvPr/>
        </p:nvSpPr>
        <p:spPr bwMode="auto">
          <a:xfrm>
            <a:off x="827088" y="3561661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2483272" y="3590947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/>
          <p:cNvCxnSpPr>
            <a:endCxn id="10" idx="0"/>
          </p:cNvCxnSpPr>
          <p:nvPr/>
        </p:nvCxnSpPr>
        <p:spPr bwMode="auto">
          <a:xfrm flipH="1">
            <a:off x="1747827" y="3849693"/>
            <a:ext cx="746796" cy="2880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圆角矩形 9"/>
              <p:cNvSpPr/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圆角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45794" y="4137725"/>
                <a:ext cx="1204066" cy="288032"/>
              </a:xfrm>
              <a:prstGeom prst="roundRect">
                <a:avLst/>
              </a:prstGeom>
              <a:blipFill>
                <a:blip r:embed="rId4"/>
                <a:stretch>
                  <a:fillRect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2"/>
          <p:cNvCxnSpPr>
            <a:endCxn id="16" idx="0"/>
          </p:cNvCxnSpPr>
          <p:nvPr/>
        </p:nvCxnSpPr>
        <p:spPr bwMode="auto">
          <a:xfrm>
            <a:off x="2699296" y="3849693"/>
            <a:ext cx="557157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圆角矩形 15"/>
              <p:cNvSpPr/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圆角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782655" y="4129143"/>
                <a:ext cx="947595" cy="288032"/>
              </a:xfrm>
              <a:prstGeom prst="roundRect">
                <a:avLst/>
              </a:prstGeom>
              <a:blipFill>
                <a:blip r:embed="rId5"/>
                <a:stretch>
                  <a:fillRect r="-3185"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直接箭头连接符 23"/>
          <p:cNvCxnSpPr/>
          <p:nvPr/>
        </p:nvCxnSpPr>
        <p:spPr bwMode="auto">
          <a:xfrm>
            <a:off x="2382664" y="3345637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5094182" y="3553699"/>
            <a:ext cx="3096344" cy="288032"/>
          </a:xfrm>
          <a:prstGeom prst="round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6804248" y="3597777"/>
            <a:ext cx="89886" cy="221041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>
            <a:endCxn id="29" idx="0"/>
          </p:cNvCxnSpPr>
          <p:nvPr/>
        </p:nvCxnSpPr>
        <p:spPr bwMode="auto">
          <a:xfrm flipH="1">
            <a:off x="5881354" y="3841731"/>
            <a:ext cx="880364" cy="28217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圆角矩形 28"/>
              <p:cNvSpPr/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⌈"/>
                          <m:endChr m:val="⌉"/>
                          <m:ctrlPr>
                            <a:rPr lang="zh-CN" altLang="en-US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𝒎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/</m:t>
                          </m:r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𝟐</m:t>
                          </m:r>
                        </m:e>
                      </m:d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zh-CN" altLang="en-US" sz="44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9" name="圆角矩形 2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3980" y="4134705"/>
                <a:ext cx="1389196" cy="288032"/>
              </a:xfrm>
              <a:prstGeom prst="roundRect">
                <a:avLst/>
              </a:prstGeom>
              <a:blipFill>
                <a:blip r:embed="rId6"/>
                <a:stretch>
                  <a:fillRect b="-18367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接箭头连接符 32"/>
          <p:cNvCxnSpPr>
            <a:endCxn id="34" idx="0"/>
          </p:cNvCxnSpPr>
          <p:nvPr/>
        </p:nvCxnSpPr>
        <p:spPr bwMode="auto">
          <a:xfrm>
            <a:off x="6966390" y="3841731"/>
            <a:ext cx="495055" cy="27945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圆角矩形 33"/>
              <p:cNvSpPr/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solidFill>
                <a:srgbClr val="FFFFCC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zh-CN" altLang="en-US" sz="1600" b="1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zh-CN" altLang="en-US" sz="16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</m:oMath>
                </a14:m>
                <a:endParaRPr lang="zh-CN" altLang="en-US" sz="2800" b="1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4" name="圆角矩形 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20272" y="4134368"/>
                <a:ext cx="1080244" cy="288032"/>
              </a:xfrm>
              <a:prstGeom prst="roundRect">
                <a:avLst/>
              </a:prstGeom>
              <a:blipFill>
                <a:blip r:embed="rId7"/>
                <a:stretch>
                  <a:fillRect r="-1124" b="-20833"/>
                </a:stretch>
              </a:blip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34"/>
          <p:cNvCxnSpPr/>
          <p:nvPr/>
        </p:nvCxnSpPr>
        <p:spPr bwMode="auto">
          <a:xfrm>
            <a:off x="6649758" y="3337675"/>
            <a:ext cx="0" cy="2160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31" name="矩形 30"/>
          <p:cNvSpPr/>
          <p:nvPr/>
        </p:nvSpPr>
        <p:spPr bwMode="auto">
          <a:xfrm>
            <a:off x="6776962" y="4178231"/>
            <a:ext cx="216024" cy="216024"/>
          </a:xfrm>
          <a:prstGeom prst="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endParaRPr lang="zh-CN" altLang="en-US" sz="28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505969" y="4640513"/>
            <a:ext cx="57246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下溢节点向父亲借一关键码，然后与左兄弟粘成一节点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386045" y="3514293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4731748" y="3511761"/>
            <a:ext cx="336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lang="zh-CN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3718168" y="3978095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055485" y="3953059"/>
            <a:ext cx="3497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  <a:endParaRPr lang="zh-CN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577622" y="409964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4858223" y="4083259"/>
            <a:ext cx="311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5415109"/>
      </p:ext>
    </p:extLst>
  </p:cSld>
  <p:clrMapOvr>
    <a:masterClrMapping/>
  </p:clrMapOvr>
  <p:transition advTm="157">
    <p:zoom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（实例）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1234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15" name="矩形 114"/>
          <p:cNvSpPr/>
          <p:nvPr/>
        </p:nvSpPr>
        <p:spPr bwMode="auto">
          <a:xfrm>
            <a:off x="2557530" y="21087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1763688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3347864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 bwMode="auto">
          <a:xfrm>
            <a:off x="3635896" y="26157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9" name="直接箭头连接符 118"/>
          <p:cNvCxnSpPr>
            <a:endCxn id="116" idx="0"/>
          </p:cNvCxnSpPr>
          <p:nvPr/>
        </p:nvCxnSpPr>
        <p:spPr bwMode="auto">
          <a:xfrm flipH="1">
            <a:off x="1907704" y="236457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0" name="直接箭头连接符 119"/>
          <p:cNvCxnSpPr/>
          <p:nvPr/>
        </p:nvCxnSpPr>
        <p:spPr bwMode="auto">
          <a:xfrm>
            <a:off x="2843808" y="236457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1" name="直接箭头连接符 120"/>
          <p:cNvCxnSpPr/>
          <p:nvPr/>
        </p:nvCxnSpPr>
        <p:spPr bwMode="auto">
          <a:xfrm flipH="1">
            <a:off x="1385395" y="287620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2" name="直接箭头连接符 121"/>
          <p:cNvCxnSpPr/>
          <p:nvPr/>
        </p:nvCxnSpPr>
        <p:spPr bwMode="auto">
          <a:xfrm>
            <a:off x="2036516" y="287451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3" name="矩形 122"/>
          <p:cNvSpPr/>
          <p:nvPr/>
        </p:nvSpPr>
        <p:spPr bwMode="auto">
          <a:xfrm>
            <a:off x="1259632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4" name="矩形 123"/>
          <p:cNvSpPr/>
          <p:nvPr/>
        </p:nvSpPr>
        <p:spPr bwMode="auto">
          <a:xfrm>
            <a:off x="2203553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1915521" y="3171146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6" name="直接箭头连接符 125"/>
          <p:cNvCxnSpPr/>
          <p:nvPr/>
        </p:nvCxnSpPr>
        <p:spPr bwMode="auto">
          <a:xfrm>
            <a:off x="3631587" y="287609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27" name="直接箭头连接符 126"/>
          <p:cNvCxnSpPr/>
          <p:nvPr/>
        </p:nvCxnSpPr>
        <p:spPr bwMode="auto">
          <a:xfrm>
            <a:off x="3938287" y="287981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139952" y="317314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矩形 128"/>
          <p:cNvSpPr/>
          <p:nvPr/>
        </p:nvSpPr>
        <p:spPr bwMode="auto">
          <a:xfrm>
            <a:off x="3659212" y="317114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 bwMode="auto">
          <a:xfrm>
            <a:off x="3371180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1" name="直接箭头连接符 130"/>
          <p:cNvCxnSpPr/>
          <p:nvPr/>
        </p:nvCxnSpPr>
        <p:spPr bwMode="auto">
          <a:xfrm flipH="1">
            <a:off x="2978756" y="286688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2" name="矩形 131"/>
          <p:cNvSpPr/>
          <p:nvPr/>
        </p:nvSpPr>
        <p:spPr bwMode="auto">
          <a:xfrm>
            <a:off x="2706118" y="317111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3" name="直接箭头连接符 132"/>
          <p:cNvCxnSpPr/>
          <p:nvPr/>
        </p:nvCxnSpPr>
        <p:spPr bwMode="auto">
          <a:xfrm>
            <a:off x="2702285" y="191683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36" name="矩形 135"/>
          <p:cNvSpPr/>
          <p:nvPr/>
        </p:nvSpPr>
        <p:spPr bwMode="auto">
          <a:xfrm>
            <a:off x="2989672" y="31710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 bwMode="auto">
          <a:xfrm>
            <a:off x="6564010" y="209313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5770168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0" name="矩形 139"/>
          <p:cNvSpPr/>
          <p:nvPr/>
        </p:nvSpPr>
        <p:spPr bwMode="auto">
          <a:xfrm>
            <a:off x="7354344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1" name="矩形 140"/>
          <p:cNvSpPr/>
          <p:nvPr/>
        </p:nvSpPr>
        <p:spPr bwMode="auto">
          <a:xfrm>
            <a:off x="7642376" y="26001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2" name="直接箭头连接符 141"/>
          <p:cNvCxnSpPr>
            <a:endCxn id="139" idx="0"/>
          </p:cNvCxnSpPr>
          <p:nvPr/>
        </p:nvCxnSpPr>
        <p:spPr bwMode="auto">
          <a:xfrm flipH="1">
            <a:off x="5914184" y="2348986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3" name="直接箭头连接符 142"/>
          <p:cNvCxnSpPr/>
          <p:nvPr/>
        </p:nvCxnSpPr>
        <p:spPr bwMode="auto">
          <a:xfrm>
            <a:off x="6850288" y="2348986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45" name="直接箭头连接符 144"/>
          <p:cNvCxnSpPr/>
          <p:nvPr/>
        </p:nvCxnSpPr>
        <p:spPr bwMode="auto">
          <a:xfrm flipH="1">
            <a:off x="5391875" y="2860620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>
            <a:off x="6042996" y="2858926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矩形 172"/>
          <p:cNvSpPr/>
          <p:nvPr/>
        </p:nvSpPr>
        <p:spPr bwMode="auto">
          <a:xfrm>
            <a:off x="5220072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矩形 173"/>
          <p:cNvSpPr/>
          <p:nvPr/>
        </p:nvSpPr>
        <p:spPr bwMode="auto">
          <a:xfrm>
            <a:off x="6082359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7638067" y="2860512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/>
          <p:nvPr/>
        </p:nvCxnSpPr>
        <p:spPr bwMode="auto">
          <a:xfrm>
            <a:off x="7944767" y="2864223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5" name="矩形 194"/>
          <p:cNvSpPr/>
          <p:nvPr/>
        </p:nvSpPr>
        <p:spPr bwMode="auto">
          <a:xfrm>
            <a:off x="8146432" y="31575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 bwMode="auto">
          <a:xfrm>
            <a:off x="7665692" y="3155559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7377660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8" name="直接箭头连接符 197"/>
          <p:cNvCxnSpPr/>
          <p:nvPr/>
        </p:nvCxnSpPr>
        <p:spPr bwMode="auto">
          <a:xfrm flipH="1">
            <a:off x="6985236" y="2851296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9" name="矩形 198"/>
          <p:cNvSpPr/>
          <p:nvPr/>
        </p:nvSpPr>
        <p:spPr bwMode="auto">
          <a:xfrm>
            <a:off x="6712598" y="315552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0" name="直接箭头连接符 199"/>
          <p:cNvCxnSpPr/>
          <p:nvPr/>
        </p:nvCxnSpPr>
        <p:spPr bwMode="auto">
          <a:xfrm>
            <a:off x="6708765" y="1901245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2" name="矩形 201"/>
          <p:cNvSpPr/>
          <p:nvPr/>
        </p:nvSpPr>
        <p:spPr bwMode="auto">
          <a:xfrm>
            <a:off x="6996152" y="3155497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3" name="下箭头 202"/>
          <p:cNvSpPr/>
          <p:nvPr/>
        </p:nvSpPr>
        <p:spPr bwMode="auto">
          <a:xfrm rot="16200000">
            <a:off x="4652635" y="2481050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2701546" y="5331324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53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5" name="矩形 204"/>
          <p:cNvSpPr/>
          <p:nvPr/>
        </p:nvSpPr>
        <p:spPr bwMode="auto">
          <a:xfrm>
            <a:off x="1759379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334355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7" name="矩形 206"/>
          <p:cNvSpPr/>
          <p:nvPr/>
        </p:nvSpPr>
        <p:spPr bwMode="auto">
          <a:xfrm>
            <a:off x="363158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0" name="直接箭头连接符 209"/>
          <p:cNvCxnSpPr/>
          <p:nvPr/>
        </p:nvCxnSpPr>
        <p:spPr bwMode="auto">
          <a:xfrm flipH="1">
            <a:off x="1381086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2032207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2" name="矩形 211"/>
          <p:cNvSpPr/>
          <p:nvPr/>
        </p:nvSpPr>
        <p:spPr bwMode="auto">
          <a:xfrm>
            <a:off x="125963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2071570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4" name="直接箭头连接符 233"/>
          <p:cNvCxnSpPr/>
          <p:nvPr/>
        </p:nvCxnSpPr>
        <p:spPr bwMode="auto">
          <a:xfrm>
            <a:off x="3627278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35" name="直接箭头连接符 234"/>
          <p:cNvCxnSpPr/>
          <p:nvPr/>
        </p:nvCxnSpPr>
        <p:spPr bwMode="auto">
          <a:xfrm>
            <a:off x="3933978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36" name="矩形 235"/>
          <p:cNvSpPr/>
          <p:nvPr/>
        </p:nvSpPr>
        <p:spPr bwMode="auto">
          <a:xfrm>
            <a:off x="4135643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7" name="矩形 236"/>
          <p:cNvSpPr/>
          <p:nvPr/>
        </p:nvSpPr>
        <p:spPr bwMode="auto">
          <a:xfrm>
            <a:off x="3654903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8" name="矩形 237"/>
          <p:cNvSpPr/>
          <p:nvPr/>
        </p:nvSpPr>
        <p:spPr bwMode="auto">
          <a:xfrm>
            <a:off x="3366871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9" name="直接箭头连接符 238"/>
          <p:cNvCxnSpPr/>
          <p:nvPr/>
        </p:nvCxnSpPr>
        <p:spPr bwMode="auto">
          <a:xfrm flipH="1">
            <a:off x="2974447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0" name="矩形 239"/>
          <p:cNvSpPr/>
          <p:nvPr/>
        </p:nvSpPr>
        <p:spPr bwMode="auto">
          <a:xfrm>
            <a:off x="2562102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41" name="直接箭头连接符 240"/>
          <p:cNvCxnSpPr/>
          <p:nvPr/>
        </p:nvCxnSpPr>
        <p:spPr bwMode="auto">
          <a:xfrm>
            <a:off x="2697976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3" name="矩形 242"/>
          <p:cNvSpPr/>
          <p:nvPr/>
        </p:nvSpPr>
        <p:spPr bwMode="auto">
          <a:xfrm>
            <a:off x="2985363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520235" y="476596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52635" y="4523302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08" name="直接箭头连接符 207"/>
          <p:cNvCxnSpPr>
            <a:endCxn id="205" idx="0"/>
          </p:cNvCxnSpPr>
          <p:nvPr/>
        </p:nvCxnSpPr>
        <p:spPr bwMode="auto">
          <a:xfrm flipH="1">
            <a:off x="1903395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9" name="直接箭头连接符 208"/>
          <p:cNvCxnSpPr/>
          <p:nvPr/>
        </p:nvCxnSpPr>
        <p:spPr bwMode="auto">
          <a:xfrm>
            <a:off x="2839499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47" name="矩形 246"/>
          <p:cNvSpPr/>
          <p:nvPr/>
        </p:nvSpPr>
        <p:spPr bwMode="auto">
          <a:xfrm>
            <a:off x="5774477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7358653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7646685" y="477596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5396184" y="5036447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6047305" y="5034753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5220072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6086668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7642376" y="5036339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7949076" y="5040050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8150741" y="5333388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7670001" y="533138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7381969" y="5331355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6989545" y="5027123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6577200" y="42606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6713074" y="4077072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6876256" y="533132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5918493" y="4524813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6854597" y="4524813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4" name="矩形 83"/>
          <p:cNvSpPr/>
          <p:nvPr/>
        </p:nvSpPr>
        <p:spPr>
          <a:xfrm>
            <a:off x="2534038" y="6347097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85" name="矩形 84"/>
          <p:cNvSpPr/>
          <p:nvPr/>
        </p:nvSpPr>
        <p:spPr>
          <a:xfrm>
            <a:off x="4288788" y="2059539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41</a:t>
            </a:r>
            <a:endParaRPr lang="zh-CN" altLang="en-US" dirty="0"/>
          </a:p>
        </p:txBody>
      </p:sp>
      <p:sp>
        <p:nvSpPr>
          <p:cNvPr id="87" name="矩形 86"/>
          <p:cNvSpPr/>
          <p:nvPr/>
        </p:nvSpPr>
        <p:spPr>
          <a:xfrm>
            <a:off x="275196" y="43317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3020"/>
      </p:ext>
    </p:extLst>
  </p:cSld>
  <p:clrMapOvr>
    <a:masterClrMapping/>
  </p:clrMapOvr>
  <p:transition advTm="157">
    <p:zoom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（实例）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1" name="矩形 170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370871" y="4728079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4667157" y="4645681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7" name="矩形 246"/>
          <p:cNvSpPr/>
          <p:nvPr/>
        </p:nvSpPr>
        <p:spPr bwMode="auto">
          <a:xfrm>
            <a:off x="175507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8" name="矩形 247"/>
          <p:cNvSpPr/>
          <p:nvPr/>
        </p:nvSpPr>
        <p:spPr bwMode="auto">
          <a:xfrm>
            <a:off x="3339246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9" name="矩形 248"/>
          <p:cNvSpPr/>
          <p:nvPr/>
        </p:nvSpPr>
        <p:spPr bwMode="auto">
          <a:xfrm>
            <a:off x="362727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0" name="直接箭头连接符 249"/>
          <p:cNvCxnSpPr/>
          <p:nvPr/>
        </p:nvCxnSpPr>
        <p:spPr bwMode="auto">
          <a:xfrm flipH="1">
            <a:off x="1376777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1" name="直接箭头连接符 250"/>
          <p:cNvCxnSpPr/>
          <p:nvPr/>
        </p:nvCxnSpPr>
        <p:spPr bwMode="auto">
          <a:xfrm>
            <a:off x="2027898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2" name="矩形 251"/>
          <p:cNvSpPr/>
          <p:nvPr/>
        </p:nvSpPr>
        <p:spPr bwMode="auto">
          <a:xfrm>
            <a:off x="125963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3" name="矩形 252"/>
          <p:cNvSpPr/>
          <p:nvPr/>
        </p:nvSpPr>
        <p:spPr bwMode="auto">
          <a:xfrm>
            <a:off x="2067261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4" name="直接箭头连接符 253"/>
          <p:cNvCxnSpPr/>
          <p:nvPr/>
        </p:nvCxnSpPr>
        <p:spPr bwMode="auto">
          <a:xfrm>
            <a:off x="3622969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55" name="直接箭头连接符 254"/>
          <p:cNvCxnSpPr/>
          <p:nvPr/>
        </p:nvCxnSpPr>
        <p:spPr bwMode="auto">
          <a:xfrm>
            <a:off x="3929669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56" name="矩形 255"/>
          <p:cNvSpPr/>
          <p:nvPr/>
        </p:nvSpPr>
        <p:spPr bwMode="auto">
          <a:xfrm>
            <a:off x="4131334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7" name="矩形 256"/>
          <p:cNvSpPr/>
          <p:nvPr/>
        </p:nvSpPr>
        <p:spPr bwMode="auto">
          <a:xfrm>
            <a:off x="3650594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8" name="矩形 257"/>
          <p:cNvSpPr/>
          <p:nvPr/>
        </p:nvSpPr>
        <p:spPr bwMode="auto">
          <a:xfrm>
            <a:off x="3362562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59" name="直接箭头连接符 258"/>
          <p:cNvCxnSpPr/>
          <p:nvPr/>
        </p:nvCxnSpPr>
        <p:spPr bwMode="auto">
          <a:xfrm flipH="1">
            <a:off x="2970138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0" name="矩形 259"/>
          <p:cNvSpPr/>
          <p:nvPr/>
        </p:nvSpPr>
        <p:spPr bwMode="auto">
          <a:xfrm>
            <a:off x="2557793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1" name="直接箭头连接符 260"/>
          <p:cNvCxnSpPr/>
          <p:nvPr/>
        </p:nvCxnSpPr>
        <p:spPr bwMode="auto">
          <a:xfrm>
            <a:off x="2693667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63" name="矩形 262"/>
          <p:cNvSpPr/>
          <p:nvPr/>
        </p:nvSpPr>
        <p:spPr bwMode="auto">
          <a:xfrm>
            <a:off x="2856849" y="3189590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75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4" name="直接箭头连接符 263"/>
          <p:cNvCxnSpPr>
            <a:endCxn id="247" idx="0"/>
          </p:cNvCxnSpPr>
          <p:nvPr/>
        </p:nvCxnSpPr>
        <p:spPr bwMode="auto">
          <a:xfrm flipH="1">
            <a:off x="1899086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65" name="直接箭头连接符 264"/>
          <p:cNvCxnSpPr/>
          <p:nvPr/>
        </p:nvCxnSpPr>
        <p:spPr bwMode="auto">
          <a:xfrm>
            <a:off x="2835190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88" name="下箭头 87"/>
          <p:cNvSpPr/>
          <p:nvPr/>
        </p:nvSpPr>
        <p:spPr bwMode="auto">
          <a:xfrm rot="16200000">
            <a:off x="4652635" y="2611085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9" name="矩形 88"/>
          <p:cNvSpPr/>
          <p:nvPr/>
        </p:nvSpPr>
        <p:spPr bwMode="auto">
          <a:xfrm>
            <a:off x="5866922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矩形 89"/>
          <p:cNvSpPr/>
          <p:nvPr/>
        </p:nvSpPr>
        <p:spPr bwMode="auto">
          <a:xfrm>
            <a:off x="7451098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矩形 90"/>
          <p:cNvSpPr/>
          <p:nvPr/>
        </p:nvSpPr>
        <p:spPr bwMode="auto">
          <a:xfrm>
            <a:off x="7739130" y="263423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2" name="直接箭头连接符 91"/>
          <p:cNvCxnSpPr/>
          <p:nvPr/>
        </p:nvCxnSpPr>
        <p:spPr bwMode="auto">
          <a:xfrm flipH="1">
            <a:off x="5488629" y="289471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3" name="直接箭头连接符 92"/>
          <p:cNvCxnSpPr/>
          <p:nvPr/>
        </p:nvCxnSpPr>
        <p:spPr bwMode="auto">
          <a:xfrm>
            <a:off x="6139750" y="289301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4" name="矩形 93"/>
          <p:cNvSpPr/>
          <p:nvPr/>
        </p:nvSpPr>
        <p:spPr bwMode="auto">
          <a:xfrm>
            <a:off x="5364088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 bwMode="auto">
          <a:xfrm>
            <a:off x="6179113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6" name="直接箭头连接符 95"/>
          <p:cNvCxnSpPr/>
          <p:nvPr/>
        </p:nvCxnSpPr>
        <p:spPr bwMode="auto">
          <a:xfrm>
            <a:off x="7734821" y="289460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8041521" y="289831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98" name="矩形 97"/>
          <p:cNvSpPr/>
          <p:nvPr/>
        </p:nvSpPr>
        <p:spPr bwMode="auto">
          <a:xfrm>
            <a:off x="8243186" y="319165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矩形 98"/>
          <p:cNvSpPr/>
          <p:nvPr/>
        </p:nvSpPr>
        <p:spPr bwMode="auto">
          <a:xfrm>
            <a:off x="7762446" y="318965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 bwMode="auto">
          <a:xfrm>
            <a:off x="7474414" y="318962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1" name="直接箭头连接符 100"/>
          <p:cNvCxnSpPr/>
          <p:nvPr/>
        </p:nvCxnSpPr>
        <p:spPr bwMode="auto">
          <a:xfrm flipH="1">
            <a:off x="7081990" y="2885389"/>
            <a:ext cx="376694" cy="3041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2" name="矩形 101"/>
          <p:cNvSpPr/>
          <p:nvPr/>
        </p:nvSpPr>
        <p:spPr bwMode="auto">
          <a:xfrm>
            <a:off x="6669645" y="211887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3" name="直接箭头连接符 102"/>
          <p:cNvCxnSpPr/>
          <p:nvPr/>
        </p:nvCxnSpPr>
        <p:spPr bwMode="auto">
          <a:xfrm>
            <a:off x="6805519" y="193533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5" name="矩形 104"/>
          <p:cNvSpPr/>
          <p:nvPr/>
        </p:nvSpPr>
        <p:spPr bwMode="auto">
          <a:xfrm>
            <a:off x="7057851" y="3189590"/>
            <a:ext cx="10643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06" name="直接箭头连接符 105"/>
          <p:cNvCxnSpPr>
            <a:endCxn id="89" idx="0"/>
          </p:cNvCxnSpPr>
          <p:nvPr/>
        </p:nvCxnSpPr>
        <p:spPr bwMode="auto">
          <a:xfrm flipH="1">
            <a:off x="6010938" y="238307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6947042" y="238307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08" name="矩形 107"/>
          <p:cNvSpPr/>
          <p:nvPr/>
        </p:nvSpPr>
        <p:spPr bwMode="auto">
          <a:xfrm>
            <a:off x="1755070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9" name="矩形 108"/>
          <p:cNvSpPr/>
          <p:nvPr/>
        </p:nvSpPr>
        <p:spPr bwMode="auto">
          <a:xfrm>
            <a:off x="3339246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 bwMode="auto">
          <a:xfrm>
            <a:off x="3627278" y="491998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1" name="直接箭头连接符 110"/>
          <p:cNvCxnSpPr/>
          <p:nvPr/>
        </p:nvCxnSpPr>
        <p:spPr bwMode="auto">
          <a:xfrm flipH="1">
            <a:off x="1376777" y="5180463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>
            <a:off x="2027898" y="5178769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3" name="矩形 112"/>
          <p:cNvSpPr/>
          <p:nvPr/>
        </p:nvSpPr>
        <p:spPr bwMode="auto">
          <a:xfrm>
            <a:off x="1187624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矩形 113"/>
          <p:cNvSpPr/>
          <p:nvPr/>
        </p:nvSpPr>
        <p:spPr bwMode="auto">
          <a:xfrm>
            <a:off x="2067261" y="547540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35" name="直接箭头连接符 134"/>
          <p:cNvCxnSpPr/>
          <p:nvPr/>
        </p:nvCxnSpPr>
        <p:spPr bwMode="auto">
          <a:xfrm>
            <a:off x="3622969" y="5180355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7" name="直接箭头连接符 136"/>
          <p:cNvCxnSpPr/>
          <p:nvPr/>
        </p:nvCxnSpPr>
        <p:spPr bwMode="auto">
          <a:xfrm>
            <a:off x="3929669" y="5184066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4" name="矩形 143"/>
          <p:cNvSpPr/>
          <p:nvPr/>
        </p:nvSpPr>
        <p:spPr bwMode="auto">
          <a:xfrm>
            <a:off x="4131334" y="547740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矩形 145"/>
          <p:cNvSpPr/>
          <p:nvPr/>
        </p:nvSpPr>
        <p:spPr bwMode="auto">
          <a:xfrm>
            <a:off x="3491880" y="5475402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 bwMode="auto">
          <a:xfrm>
            <a:off x="2915816" y="547537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8" name="直接箭头连接符 147"/>
          <p:cNvCxnSpPr>
            <a:endCxn id="147" idx="0"/>
          </p:cNvCxnSpPr>
          <p:nvPr/>
        </p:nvCxnSpPr>
        <p:spPr bwMode="auto">
          <a:xfrm flipH="1">
            <a:off x="3059832" y="5171139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49" name="矩形 148"/>
          <p:cNvSpPr/>
          <p:nvPr/>
        </p:nvSpPr>
        <p:spPr bwMode="auto">
          <a:xfrm>
            <a:off x="2557793" y="4404622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0" name="直接箭头连接符 149"/>
          <p:cNvCxnSpPr/>
          <p:nvPr/>
        </p:nvCxnSpPr>
        <p:spPr bwMode="auto">
          <a:xfrm>
            <a:off x="2693667" y="4221088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3" name="直接箭头连接符 152"/>
          <p:cNvCxnSpPr>
            <a:endCxn id="108" idx="0"/>
          </p:cNvCxnSpPr>
          <p:nvPr/>
        </p:nvCxnSpPr>
        <p:spPr bwMode="auto">
          <a:xfrm flipH="1">
            <a:off x="1899086" y="4668829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4" name="直接箭头连接符 153"/>
          <p:cNvCxnSpPr/>
          <p:nvPr/>
        </p:nvCxnSpPr>
        <p:spPr bwMode="auto">
          <a:xfrm>
            <a:off x="2835190" y="4668829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55" name="矩形 154"/>
          <p:cNvSpPr/>
          <p:nvPr/>
        </p:nvSpPr>
        <p:spPr bwMode="auto">
          <a:xfrm>
            <a:off x="5830918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415094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7703126" y="49242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5452625" y="51847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6103746" y="51830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5292080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6143109" y="54796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7698817" y="51845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8005517" y="51883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8207182" y="54816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7668850" y="54840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6991664" y="54796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7135680" y="51753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6633641" y="44088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6769515" y="42253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5974934" y="4673068"/>
            <a:ext cx="648072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6911038" y="4673068"/>
            <a:ext cx="792088" cy="2390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78" name="矩形 77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79" name="矩形 78"/>
          <p:cNvSpPr/>
          <p:nvPr/>
        </p:nvSpPr>
        <p:spPr>
          <a:xfrm>
            <a:off x="4461914" y="2192492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</a:t>
            </a:r>
            <a:endParaRPr lang="zh-CN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4341837" y="4169924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032643"/>
      </p:ext>
    </p:extLst>
  </p:cSld>
  <p:clrMapOvr>
    <a:masterClrMapping/>
  </p:clrMapOvr>
  <p:transition advTm="157">
    <p:zoom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树：关键码删除</a:t>
            </a:r>
          </a:p>
        </p:txBody>
      </p:sp>
      <p:sp>
        <p:nvSpPr>
          <p:cNvPr id="244" name="下箭头 243"/>
          <p:cNvSpPr/>
          <p:nvPr/>
        </p:nvSpPr>
        <p:spPr bwMode="auto">
          <a:xfrm rot="16200000">
            <a:off x="251566" y="4740027"/>
            <a:ext cx="400272" cy="344501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5" name="下箭头 244"/>
          <p:cNvSpPr/>
          <p:nvPr/>
        </p:nvSpPr>
        <p:spPr bwMode="auto">
          <a:xfrm rot="16200000">
            <a:off x="3212475" y="2439296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866785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2034454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232248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58" name="直接箭头连接符 157"/>
          <p:cNvCxnSpPr/>
          <p:nvPr/>
        </p:nvCxnSpPr>
        <p:spPr bwMode="auto">
          <a:xfrm flipH="1">
            <a:off x="488492" y="2848502"/>
            <a:ext cx="378293" cy="29489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59" name="直接箭头连接符 158"/>
          <p:cNvCxnSpPr/>
          <p:nvPr/>
        </p:nvCxnSpPr>
        <p:spPr bwMode="auto">
          <a:xfrm>
            <a:off x="1139613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0" name="矩形 159"/>
          <p:cNvSpPr/>
          <p:nvPr/>
        </p:nvSpPr>
        <p:spPr bwMode="auto">
          <a:xfrm>
            <a:off x="3235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1" name="矩形 160"/>
          <p:cNvSpPr/>
          <p:nvPr/>
        </p:nvSpPr>
        <p:spPr bwMode="auto">
          <a:xfrm>
            <a:off x="1178976" y="314344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2" name="直接箭头连接符 161"/>
          <p:cNvCxnSpPr/>
          <p:nvPr/>
        </p:nvCxnSpPr>
        <p:spPr bwMode="auto">
          <a:xfrm>
            <a:off x="2318177" y="2848394"/>
            <a:ext cx="27625" cy="2949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3" name="直接箭头连接符 162"/>
          <p:cNvCxnSpPr/>
          <p:nvPr/>
        </p:nvCxnSpPr>
        <p:spPr bwMode="auto">
          <a:xfrm>
            <a:off x="2624877" y="2852105"/>
            <a:ext cx="354810" cy="29129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4" name="矩形 163"/>
          <p:cNvSpPr/>
          <p:nvPr/>
        </p:nvSpPr>
        <p:spPr bwMode="auto">
          <a:xfrm>
            <a:off x="2826542" y="314544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5" name="矩形 164"/>
          <p:cNvSpPr/>
          <p:nvPr/>
        </p:nvSpPr>
        <p:spPr bwMode="auto">
          <a:xfrm>
            <a:off x="2288210" y="3147898"/>
            <a:ext cx="91586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6" name="矩形 165"/>
          <p:cNvSpPr/>
          <p:nvPr/>
        </p:nvSpPr>
        <p:spPr bwMode="auto">
          <a:xfrm>
            <a:off x="161102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7" name="直接箭头连接符 166"/>
          <p:cNvCxnSpPr>
            <a:endCxn id="166" idx="0"/>
          </p:cNvCxnSpPr>
          <p:nvPr/>
        </p:nvCxnSpPr>
        <p:spPr bwMode="auto">
          <a:xfrm flipH="1">
            <a:off x="1755040" y="2839178"/>
            <a:ext cx="287000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68" name="矩形 167"/>
          <p:cNvSpPr/>
          <p:nvPr/>
        </p:nvSpPr>
        <p:spPr bwMode="auto">
          <a:xfrm>
            <a:off x="1511322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69" name="直接箭头连接符 168"/>
          <p:cNvCxnSpPr/>
          <p:nvPr/>
        </p:nvCxnSpPr>
        <p:spPr bwMode="auto">
          <a:xfrm>
            <a:off x="1647196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5" name="直接箭头连接符 174"/>
          <p:cNvCxnSpPr>
            <a:endCxn id="155" idx="0"/>
          </p:cNvCxnSpPr>
          <p:nvPr/>
        </p:nvCxnSpPr>
        <p:spPr bwMode="auto">
          <a:xfrm flipH="1">
            <a:off x="1010801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6" name="直接箭头连接符 175"/>
          <p:cNvCxnSpPr/>
          <p:nvPr/>
        </p:nvCxnSpPr>
        <p:spPr bwMode="auto">
          <a:xfrm>
            <a:off x="1788719" y="2336868"/>
            <a:ext cx="557083" cy="23886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15" name="矩形 114"/>
          <p:cNvSpPr/>
          <p:nvPr/>
        </p:nvSpPr>
        <p:spPr bwMode="auto">
          <a:xfrm>
            <a:off x="4042716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矩形 115"/>
          <p:cNvSpPr/>
          <p:nvPr/>
        </p:nvSpPr>
        <p:spPr bwMode="auto">
          <a:xfrm>
            <a:off x="5076201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矩形 116"/>
          <p:cNvSpPr/>
          <p:nvPr/>
        </p:nvSpPr>
        <p:spPr bwMode="auto">
          <a:xfrm>
            <a:off x="5234431" y="258802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8" name="直接箭头连接符 117"/>
          <p:cNvCxnSpPr/>
          <p:nvPr/>
        </p:nvCxnSpPr>
        <p:spPr bwMode="auto">
          <a:xfrm flipH="1">
            <a:off x="3863613" y="2848502"/>
            <a:ext cx="179104" cy="29939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19" name="直接箭头连接符 118"/>
          <p:cNvCxnSpPr/>
          <p:nvPr/>
        </p:nvCxnSpPr>
        <p:spPr bwMode="auto">
          <a:xfrm>
            <a:off x="4315544" y="2846808"/>
            <a:ext cx="159220" cy="29663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0" name="矩形 119"/>
          <p:cNvSpPr/>
          <p:nvPr/>
        </p:nvSpPr>
        <p:spPr bwMode="auto">
          <a:xfrm>
            <a:off x="3707904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矩形 120"/>
          <p:cNvSpPr/>
          <p:nvPr/>
        </p:nvSpPr>
        <p:spPr bwMode="auto">
          <a:xfrm>
            <a:off x="4354907" y="3143441"/>
            <a:ext cx="288032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51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3" name="直接箭头连接符 122"/>
          <p:cNvCxnSpPr>
            <a:endCxn id="124" idx="0"/>
          </p:cNvCxnSpPr>
          <p:nvPr/>
        </p:nvCxnSpPr>
        <p:spPr bwMode="auto">
          <a:xfrm>
            <a:off x="5525129" y="2839178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4" name="矩形 123"/>
          <p:cNvSpPr/>
          <p:nvPr/>
        </p:nvSpPr>
        <p:spPr bwMode="auto">
          <a:xfrm>
            <a:off x="5724128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4786955" y="3143410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7" name="直接箭头连接符 126"/>
          <p:cNvCxnSpPr/>
          <p:nvPr/>
        </p:nvCxnSpPr>
        <p:spPr bwMode="auto">
          <a:xfrm flipH="1">
            <a:off x="5047298" y="2839178"/>
            <a:ext cx="170673" cy="3042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28" name="矩形 127"/>
          <p:cNvSpPr/>
          <p:nvPr/>
        </p:nvSpPr>
        <p:spPr bwMode="auto">
          <a:xfrm>
            <a:off x="4687253" y="2072661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/>
          <p:nvPr/>
        </p:nvCxnSpPr>
        <p:spPr bwMode="auto">
          <a:xfrm>
            <a:off x="4823127" y="1889127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115" idx="0"/>
          </p:cNvCxnSpPr>
          <p:nvPr/>
        </p:nvCxnSpPr>
        <p:spPr bwMode="auto">
          <a:xfrm flipH="1">
            <a:off x="4186732" y="2336868"/>
            <a:ext cx="489886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2" name="直接箭头连接符 131"/>
          <p:cNvCxnSpPr>
            <a:endCxn id="117" idx="0"/>
          </p:cNvCxnSpPr>
          <p:nvPr/>
        </p:nvCxnSpPr>
        <p:spPr bwMode="auto">
          <a:xfrm>
            <a:off x="4964650" y="2336868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6051967" y="1876835"/>
            <a:ext cx="2899487" cy="1510166"/>
            <a:chOff x="6051967" y="1876835"/>
            <a:chExt cx="2899487" cy="1510166"/>
          </a:xfrm>
        </p:grpSpPr>
        <p:sp>
          <p:nvSpPr>
            <p:cNvPr id="133" name="下箭头 132"/>
            <p:cNvSpPr/>
            <p:nvPr/>
          </p:nvSpPr>
          <p:spPr bwMode="auto">
            <a:xfrm rot="16200000">
              <a:off x="6075116" y="2433151"/>
              <a:ext cx="400272" cy="446569"/>
            </a:xfrm>
            <a:prstGeom prst="downArrow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4" name="矩形 133"/>
            <p:cNvSpPr/>
            <p:nvPr/>
          </p:nvSpPr>
          <p:spPr bwMode="auto">
            <a:xfrm>
              <a:off x="6982010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36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6" name="矩形 135"/>
            <p:cNvSpPr/>
            <p:nvPr/>
          </p:nvSpPr>
          <p:spPr bwMode="auto">
            <a:xfrm>
              <a:off x="8015495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矩形 137"/>
            <p:cNvSpPr/>
            <p:nvPr/>
          </p:nvSpPr>
          <p:spPr bwMode="auto">
            <a:xfrm>
              <a:off x="8173725" y="2575731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9" name="直接箭头连接符 138"/>
            <p:cNvCxnSpPr/>
            <p:nvPr/>
          </p:nvCxnSpPr>
          <p:spPr bwMode="auto">
            <a:xfrm flipH="1">
              <a:off x="6802907" y="2836210"/>
              <a:ext cx="179104" cy="2993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40" name="直接箭头连接符 139"/>
            <p:cNvCxnSpPr/>
            <p:nvPr/>
          </p:nvCxnSpPr>
          <p:spPr bwMode="auto">
            <a:xfrm>
              <a:off x="7254838" y="2834516"/>
              <a:ext cx="159220" cy="2966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1" name="矩形 140"/>
            <p:cNvSpPr/>
            <p:nvPr/>
          </p:nvSpPr>
          <p:spPr bwMode="auto">
            <a:xfrm>
              <a:off x="666023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19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矩形 141"/>
            <p:cNvSpPr/>
            <p:nvPr/>
          </p:nvSpPr>
          <p:spPr bwMode="auto">
            <a:xfrm>
              <a:off x="7332463" y="3131149"/>
              <a:ext cx="119857" cy="255852"/>
            </a:xfrm>
            <a:prstGeom prst="rect">
              <a:avLst/>
            </a:prstGeom>
            <a:solidFill>
              <a:srgbClr val="CCFF99"/>
            </a:solidFill>
            <a:ln w="3175" algn="ctr">
              <a:solidFill>
                <a:srgbClr val="FF99FF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43" name="直接箭头连接符 142"/>
            <p:cNvCxnSpPr>
              <a:endCxn id="145" idx="0"/>
            </p:cNvCxnSpPr>
            <p:nvPr/>
          </p:nvCxnSpPr>
          <p:spPr bwMode="auto">
            <a:xfrm>
              <a:off x="8464423" y="2826886"/>
              <a:ext cx="343015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45" name="矩形 144"/>
            <p:cNvSpPr/>
            <p:nvPr/>
          </p:nvSpPr>
          <p:spPr bwMode="auto">
            <a:xfrm>
              <a:off x="8663422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矩形 151"/>
            <p:cNvSpPr/>
            <p:nvPr/>
          </p:nvSpPr>
          <p:spPr bwMode="auto">
            <a:xfrm>
              <a:off x="7726249" y="3131118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77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2" name="直接箭头连接符 171"/>
            <p:cNvCxnSpPr/>
            <p:nvPr/>
          </p:nvCxnSpPr>
          <p:spPr bwMode="auto">
            <a:xfrm flipH="1">
              <a:off x="8014281" y="2826886"/>
              <a:ext cx="142984" cy="3042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sp>
          <p:nvSpPr>
            <p:cNvPr id="173" name="矩形 172"/>
            <p:cNvSpPr/>
            <p:nvPr/>
          </p:nvSpPr>
          <p:spPr bwMode="auto">
            <a:xfrm>
              <a:off x="7626547" y="2060369"/>
              <a:ext cx="288032" cy="255852"/>
            </a:xfrm>
            <a:prstGeom prst="rect">
              <a:avLst/>
            </a:prstGeom>
            <a:solidFill>
              <a:srgbClr val="FFFFCC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64</a:t>
              </a:r>
              <a:endParaRPr lang="zh-CN" altLang="en-US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74" name="直接箭头连接符 173"/>
            <p:cNvCxnSpPr/>
            <p:nvPr/>
          </p:nvCxnSpPr>
          <p:spPr bwMode="auto">
            <a:xfrm>
              <a:off x="7762421" y="1876835"/>
              <a:ext cx="0" cy="19188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8" name="直接箭头连接符 177"/>
            <p:cNvCxnSpPr>
              <a:endCxn id="134" idx="0"/>
            </p:cNvCxnSpPr>
            <p:nvPr/>
          </p:nvCxnSpPr>
          <p:spPr bwMode="auto">
            <a:xfrm flipH="1">
              <a:off x="7126026" y="2324576"/>
              <a:ext cx="489886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79" name="直接箭头连接符 178"/>
            <p:cNvCxnSpPr>
              <a:endCxn id="138" idx="0"/>
            </p:cNvCxnSpPr>
            <p:nvPr/>
          </p:nvCxnSpPr>
          <p:spPr bwMode="auto">
            <a:xfrm>
              <a:off x="7903944" y="2324576"/>
              <a:ext cx="413797" cy="2511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</p:grpSp>
      <p:sp>
        <p:nvSpPr>
          <p:cNvPr id="181" name="矩形 180"/>
          <p:cNvSpPr/>
          <p:nvPr/>
        </p:nvSpPr>
        <p:spPr bwMode="auto">
          <a:xfrm>
            <a:off x="1043608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2" name="矩形 181"/>
          <p:cNvSpPr/>
          <p:nvPr/>
        </p:nvSpPr>
        <p:spPr bwMode="auto">
          <a:xfrm>
            <a:off x="1910905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3" name="矩形 182"/>
          <p:cNvSpPr/>
          <p:nvPr/>
        </p:nvSpPr>
        <p:spPr bwMode="auto">
          <a:xfrm>
            <a:off x="2069135" y="474100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6" name="矩形 185"/>
          <p:cNvSpPr/>
          <p:nvPr/>
        </p:nvSpPr>
        <p:spPr bwMode="auto">
          <a:xfrm>
            <a:off x="755576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矩形 186"/>
          <p:cNvSpPr/>
          <p:nvPr/>
        </p:nvSpPr>
        <p:spPr bwMode="auto">
          <a:xfrm>
            <a:off x="995759" y="4736309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88" name="直接箭头连接符 187"/>
          <p:cNvCxnSpPr>
            <a:endCxn id="189" idx="0"/>
          </p:cNvCxnSpPr>
          <p:nvPr/>
        </p:nvCxnSpPr>
        <p:spPr bwMode="auto">
          <a:xfrm>
            <a:off x="2359833" y="4992161"/>
            <a:ext cx="343015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89" name="矩形 188"/>
          <p:cNvSpPr/>
          <p:nvPr/>
        </p:nvSpPr>
        <p:spPr bwMode="auto">
          <a:xfrm>
            <a:off x="2558832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矩形 189"/>
          <p:cNvSpPr/>
          <p:nvPr/>
        </p:nvSpPr>
        <p:spPr bwMode="auto">
          <a:xfrm>
            <a:off x="1621659" y="529639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1" name="直接箭头连接符 190"/>
          <p:cNvCxnSpPr/>
          <p:nvPr/>
        </p:nvCxnSpPr>
        <p:spPr bwMode="auto">
          <a:xfrm flipH="1">
            <a:off x="1909691" y="4992161"/>
            <a:ext cx="142984" cy="30423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2" name="矩形 191"/>
          <p:cNvSpPr/>
          <p:nvPr/>
        </p:nvSpPr>
        <p:spPr bwMode="auto">
          <a:xfrm>
            <a:off x="1521957" y="4225644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3" name="直接箭头连接符 192"/>
          <p:cNvCxnSpPr/>
          <p:nvPr/>
        </p:nvCxnSpPr>
        <p:spPr bwMode="auto">
          <a:xfrm>
            <a:off x="1657831" y="4042110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4" name="直接箭头连接符 193"/>
          <p:cNvCxnSpPr>
            <a:endCxn id="187" idx="0"/>
          </p:cNvCxnSpPr>
          <p:nvPr/>
        </p:nvCxnSpPr>
        <p:spPr bwMode="auto">
          <a:xfrm flipH="1">
            <a:off x="1055688" y="4480457"/>
            <a:ext cx="466270" cy="25585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95" name="直接箭头连接符 194"/>
          <p:cNvCxnSpPr>
            <a:endCxn id="183" idx="0"/>
          </p:cNvCxnSpPr>
          <p:nvPr/>
        </p:nvCxnSpPr>
        <p:spPr bwMode="auto">
          <a:xfrm>
            <a:off x="1799354" y="4489851"/>
            <a:ext cx="413797" cy="2511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84" name="直接箭头连接符 183"/>
          <p:cNvCxnSpPr/>
          <p:nvPr/>
        </p:nvCxnSpPr>
        <p:spPr bwMode="auto">
          <a:xfrm flipH="1">
            <a:off x="1042394" y="5006329"/>
            <a:ext cx="18758" cy="2900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96" name="下箭头 195"/>
          <p:cNvSpPr/>
          <p:nvPr/>
        </p:nvSpPr>
        <p:spPr bwMode="auto">
          <a:xfrm rot="16200000">
            <a:off x="3230275" y="4688993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7" name="矩形 196"/>
          <p:cNvSpPr/>
          <p:nvPr/>
        </p:nvSpPr>
        <p:spPr bwMode="auto">
          <a:xfrm>
            <a:off x="413995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矩形 197"/>
          <p:cNvSpPr/>
          <p:nvPr/>
        </p:nvSpPr>
        <p:spPr bwMode="auto">
          <a:xfrm>
            <a:off x="500724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矩形 198"/>
          <p:cNvSpPr/>
          <p:nvPr/>
        </p:nvSpPr>
        <p:spPr bwMode="auto">
          <a:xfrm>
            <a:off x="475926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0" name="矩形 199"/>
          <p:cNvSpPr/>
          <p:nvPr/>
        </p:nvSpPr>
        <p:spPr bwMode="auto">
          <a:xfrm>
            <a:off x="385192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矩形 200"/>
          <p:cNvSpPr/>
          <p:nvPr/>
        </p:nvSpPr>
        <p:spPr bwMode="auto">
          <a:xfrm>
            <a:off x="4699338" y="4118141"/>
            <a:ext cx="119857" cy="255852"/>
          </a:xfrm>
          <a:prstGeom prst="rect">
            <a:avLst/>
          </a:prstGeom>
          <a:solidFill>
            <a:srgbClr val="CCFF99"/>
          </a:solidFill>
          <a:ln w="3175" algn="ctr">
            <a:solidFill>
              <a:srgbClr val="FF99FF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2" name="直接箭头连接符 201"/>
          <p:cNvCxnSpPr>
            <a:endCxn id="203" idx="0"/>
          </p:cNvCxnSpPr>
          <p:nvPr/>
        </p:nvCxnSpPr>
        <p:spPr bwMode="auto">
          <a:xfrm>
            <a:off x="504729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03" name="矩形 202"/>
          <p:cNvSpPr/>
          <p:nvPr/>
        </p:nvSpPr>
        <p:spPr bwMode="auto">
          <a:xfrm>
            <a:off x="565517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矩形 203"/>
          <p:cNvSpPr/>
          <p:nvPr/>
        </p:nvSpPr>
        <p:spPr bwMode="auto">
          <a:xfrm>
            <a:off x="471800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6" name="矩形 205"/>
          <p:cNvSpPr/>
          <p:nvPr/>
        </p:nvSpPr>
        <p:spPr bwMode="auto">
          <a:xfrm>
            <a:off x="447123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07" name="直接箭头连接符 206"/>
          <p:cNvCxnSpPr/>
          <p:nvPr/>
        </p:nvCxnSpPr>
        <p:spPr bwMode="auto">
          <a:xfrm>
            <a:off x="475926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8" name="直接箭头连接符 207"/>
          <p:cNvCxnSpPr/>
          <p:nvPr/>
        </p:nvCxnSpPr>
        <p:spPr bwMode="auto">
          <a:xfrm flipH="1">
            <a:off x="413995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05" name="直接箭头连接符 204"/>
          <p:cNvCxnSpPr/>
          <p:nvPr/>
        </p:nvCxnSpPr>
        <p:spPr bwMode="auto">
          <a:xfrm>
            <a:off x="475926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1" name="下箭头 210"/>
          <p:cNvSpPr/>
          <p:nvPr/>
        </p:nvSpPr>
        <p:spPr bwMode="auto">
          <a:xfrm rot="16200000">
            <a:off x="6075116" y="4466607"/>
            <a:ext cx="400272" cy="446569"/>
          </a:xfrm>
          <a:prstGeom prst="downArrow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12" name="矩形 211"/>
          <p:cNvSpPr/>
          <p:nvPr/>
        </p:nvSpPr>
        <p:spPr bwMode="auto">
          <a:xfrm>
            <a:off x="7031322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36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3" name="矩形 212"/>
          <p:cNvSpPr/>
          <p:nvPr/>
        </p:nvSpPr>
        <p:spPr bwMode="auto">
          <a:xfrm>
            <a:off x="7898619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4" name="矩形 213"/>
          <p:cNvSpPr/>
          <p:nvPr/>
        </p:nvSpPr>
        <p:spPr bwMode="auto">
          <a:xfrm>
            <a:off x="7650637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5" name="矩形 214"/>
          <p:cNvSpPr/>
          <p:nvPr/>
        </p:nvSpPr>
        <p:spPr bwMode="auto">
          <a:xfrm>
            <a:off x="6743290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17" name="直接箭头连接符 216"/>
          <p:cNvCxnSpPr>
            <a:endCxn id="218" idx="0"/>
          </p:cNvCxnSpPr>
          <p:nvPr/>
        </p:nvCxnSpPr>
        <p:spPr bwMode="auto">
          <a:xfrm>
            <a:off x="7938668" y="4961728"/>
            <a:ext cx="751894" cy="4107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18" name="矩形 217"/>
          <p:cNvSpPr/>
          <p:nvPr/>
        </p:nvSpPr>
        <p:spPr bwMode="auto">
          <a:xfrm>
            <a:off x="8546546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9" name="矩形 218"/>
          <p:cNvSpPr/>
          <p:nvPr/>
        </p:nvSpPr>
        <p:spPr bwMode="auto">
          <a:xfrm>
            <a:off x="7609373" y="5372473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77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0" name="矩形 219"/>
          <p:cNvSpPr/>
          <p:nvPr/>
        </p:nvSpPr>
        <p:spPr bwMode="auto">
          <a:xfrm>
            <a:off x="7362605" y="4705876"/>
            <a:ext cx="288032" cy="255852"/>
          </a:xfrm>
          <a:prstGeom prst="rect">
            <a:avLst/>
          </a:prstGeom>
          <a:solidFill>
            <a:srgbClr val="FFFFCC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64</a:t>
            </a:r>
            <a:endParaRPr lang="zh-CN" altLang="en-US" sz="16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21" name="直接箭头连接符 220"/>
          <p:cNvCxnSpPr/>
          <p:nvPr/>
        </p:nvCxnSpPr>
        <p:spPr bwMode="auto">
          <a:xfrm>
            <a:off x="7650636" y="4384512"/>
            <a:ext cx="0" cy="321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2" name="直接箭头连接符 221"/>
          <p:cNvCxnSpPr/>
          <p:nvPr/>
        </p:nvCxnSpPr>
        <p:spPr bwMode="auto">
          <a:xfrm flipH="1">
            <a:off x="7031322" y="4961728"/>
            <a:ext cx="331283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3" name="直接箭头连接符 222"/>
          <p:cNvCxnSpPr/>
          <p:nvPr/>
        </p:nvCxnSpPr>
        <p:spPr bwMode="auto">
          <a:xfrm>
            <a:off x="7650636" y="4961728"/>
            <a:ext cx="237264" cy="40628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4" name="直接箭头连接符 223"/>
          <p:cNvCxnSpPr/>
          <p:nvPr/>
        </p:nvCxnSpPr>
        <p:spPr bwMode="auto">
          <a:xfrm>
            <a:off x="4759266" y="3933056"/>
            <a:ext cx="0" cy="1918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5" name="TextBox 20"/>
          <p:cNvSpPr txBox="1">
            <a:spLocks noChangeArrowheads="1"/>
          </p:cNvSpPr>
          <p:nvPr/>
        </p:nvSpPr>
        <p:spPr bwMode="auto">
          <a:xfrm>
            <a:off x="107504" y="1196752"/>
            <a:ext cx="885698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下溢与“旋转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合并” （实例）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矩形 225"/>
          <p:cNvSpPr/>
          <p:nvPr/>
        </p:nvSpPr>
        <p:spPr>
          <a:xfrm>
            <a:off x="6156176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((2,3)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555420" y="6413339"/>
            <a:ext cx="42013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97" name="矩形 96"/>
          <p:cNvSpPr/>
          <p:nvPr/>
        </p:nvSpPr>
        <p:spPr>
          <a:xfrm>
            <a:off x="2996216" y="2039899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98" name="矩形 97"/>
          <p:cNvSpPr/>
          <p:nvPr/>
        </p:nvSpPr>
        <p:spPr>
          <a:xfrm>
            <a:off x="5868144" y="2071598"/>
            <a:ext cx="9316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</a:t>
            </a:r>
            <a:endParaRPr lang="zh-CN" altLang="en-US" dirty="0"/>
          </a:p>
        </p:txBody>
      </p:sp>
      <p:sp>
        <p:nvSpPr>
          <p:cNvPr id="99" name="矩形 98"/>
          <p:cNvSpPr/>
          <p:nvPr/>
        </p:nvSpPr>
        <p:spPr>
          <a:xfrm>
            <a:off x="107504" y="4239051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  <p:sp>
        <p:nvSpPr>
          <p:cNvPr id="100" name="矩形 99"/>
          <p:cNvSpPr/>
          <p:nvPr/>
        </p:nvSpPr>
        <p:spPr>
          <a:xfrm>
            <a:off x="3013511" y="4265624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合并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520286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 animBg="1"/>
      <p:bldP spid="245" grpId="0" animBg="1"/>
      <p:bldP spid="115" grpId="0" animBg="1"/>
      <p:bldP spid="116" grpId="0" animBg="1"/>
      <p:bldP spid="117" grpId="0" animBg="1"/>
      <p:bldP spid="120" grpId="0" animBg="1"/>
      <p:bldP spid="121" grpId="0" animBg="1"/>
      <p:bldP spid="124" grpId="0" animBg="1"/>
      <p:bldP spid="126" grpId="0" animBg="1"/>
      <p:bldP spid="128" grpId="0" animBg="1"/>
      <p:bldP spid="181" grpId="0" animBg="1"/>
      <p:bldP spid="182" grpId="0" animBg="1"/>
      <p:bldP spid="183" grpId="0" animBg="1"/>
      <p:bldP spid="186" grpId="0" animBg="1"/>
      <p:bldP spid="187" grpId="0" animBg="1"/>
      <p:bldP spid="189" grpId="0" animBg="1"/>
      <p:bldP spid="190" grpId="0" animBg="1"/>
      <p:bldP spid="192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3" grpId="0" animBg="1"/>
      <p:bldP spid="204" grpId="0" animBg="1"/>
      <p:bldP spid="206" grpId="0" animBg="1"/>
      <p:bldP spid="211" grpId="0" animBg="1"/>
      <p:bldP spid="212" grpId="0" animBg="1"/>
      <p:bldP spid="213" grpId="0" animBg="1"/>
      <p:bldP spid="214" grpId="0" animBg="1"/>
      <p:bldP spid="215" grpId="0" animBg="1"/>
      <p:bldP spid="218" grpId="0" animBg="1"/>
      <p:bldP spid="219" grpId="0" animBg="1"/>
      <p:bldP spid="220" grpId="0" animBg="1"/>
      <p:bldP spid="97" grpId="0"/>
      <p:bldP spid="98" grpId="0"/>
      <p:bldP spid="99" grpId="0"/>
      <p:bldP spid="10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树：插入删除验证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5" name="TextBox 20"/>
              <p:cNvSpPr txBox="1">
                <a:spLocks noChangeArrowheads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32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插入删除验证</a:t>
                </a:r>
                <a:endParaRPr lang="en-US" altLang="zh-CN" sz="32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按顺序插入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90,100,20,30,40,50,120,130,150,110,80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80,50</a:t>
                </a: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此处规则：上溢节点为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𝑺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d>
                      <m:dPr>
                        <m:begChr m:val="⌊"/>
                        <m:endChr m:val="⌋"/>
                        <m:ctrlP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𝒎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/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𝟏</m:t>
                    </m:r>
                  </m:oMath>
                </a14:m>
                <a:r>
                  <a:rPr lang="en-US" altLang="zh-CN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删除用直接前驱代替，合并取左边节点合并</a:t>
                </a:r>
                <a:endPara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5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7504" y="1196752"/>
                <a:ext cx="9036496" cy="5570756"/>
              </a:xfrm>
              <a:prstGeom prst="rect">
                <a:avLst/>
              </a:prstGeom>
              <a:blipFill>
                <a:blip r:embed="rId3"/>
                <a:stretch>
                  <a:fillRect l="-1552" t="-1422" b="-438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6" name="矩形 225"/>
          <p:cNvSpPr/>
          <p:nvPr/>
        </p:nvSpPr>
        <p:spPr>
          <a:xfrm>
            <a:off x="3232027" y="1290500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9632" y="2306866"/>
            <a:ext cx="745205" cy="3970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7658" y="2297372"/>
            <a:ext cx="1125967" cy="3916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6447" y="2275614"/>
            <a:ext cx="1577440" cy="4351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81" y="2740941"/>
            <a:ext cx="1457773" cy="8485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2732608"/>
            <a:ext cx="1936444" cy="913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00" y="2729722"/>
            <a:ext cx="1958203" cy="90294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5518" y="2695612"/>
            <a:ext cx="2393358" cy="89750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07" y="3815986"/>
            <a:ext cx="2415115" cy="90294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51" y="3789459"/>
            <a:ext cx="2969940" cy="9083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168" y="3769795"/>
            <a:ext cx="2915546" cy="141969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04" y="4859076"/>
            <a:ext cx="3339823" cy="144689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29" y="4798976"/>
            <a:ext cx="2833955" cy="1512168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5490375" y="1296409"/>
            <a:ext cx="374441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非根节点关键码最少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个，最多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</a:p>
        </p:txBody>
      </p:sp>
      <p:sp>
        <p:nvSpPr>
          <p:cNvPr id="15" name="矩形 14"/>
          <p:cNvSpPr/>
          <p:nvPr/>
        </p:nvSpPr>
        <p:spPr>
          <a:xfrm>
            <a:off x="6662612" y="5417520"/>
            <a:ext cx="23042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/>
              <a:t>https://www.cs.usfca.edu/~galles/visualization/BTree.html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51285985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4621872" y="4047150"/>
            <a:ext cx="1905861" cy="2640399"/>
            <a:chOff x="188802" y="2690092"/>
            <a:chExt cx="1905861" cy="2640399"/>
          </a:xfrm>
        </p:grpSpPr>
        <p:sp>
          <p:nvSpPr>
            <p:cNvPr id="219" name="圆角矩形 218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0" name="圆角矩形 219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21" name="组合 220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244" name="直接连接符 2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5" name="直接连接符 2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2" name="组合 221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242" name="直接连接符 24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3" name="直接连接符 24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3" name="组合 222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240" name="直接连接符 2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41" name="直接连接符 2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24" name="组合 223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238" name="直接连接符 2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9" name="直接连接符 2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25" name="圆角矩形 224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6" name="圆角矩形 225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7" name="圆角矩形 226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8" name="右弧形箭头 227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229" name="组合 228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236" name="直接连接符 23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7" name="直接连接符 23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30" name="组合 229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234" name="直接连接符 23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35" name="直接连接符 23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31" name="直接连接符 230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32" name="圆角矩形 231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3" name="圆角矩形 232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46" name="组合 245"/>
          <p:cNvGrpSpPr/>
          <p:nvPr/>
        </p:nvGrpSpPr>
        <p:grpSpPr>
          <a:xfrm>
            <a:off x="7020272" y="4119790"/>
            <a:ext cx="1730924" cy="2621578"/>
            <a:chOff x="2459570" y="2690091"/>
            <a:chExt cx="1730924" cy="2621578"/>
          </a:xfrm>
        </p:grpSpPr>
        <p:grpSp>
          <p:nvGrpSpPr>
            <p:cNvPr id="247" name="组合 246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272" name="直接连接符 27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3" name="直接连接符 27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48" name="组合 247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270" name="直接连接符 26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71" name="直接连接符 27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49" name="圆角矩形 248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0" name="组合 249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268" name="直接连接符 2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9" name="直接连接符 2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1" name="组合 250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266" name="直接连接符 2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7" name="直接连接符 2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2" name="圆角矩形 251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3" name="圆角矩形 252"/>
            <p:cNvSpPr/>
            <p:nvPr/>
          </p:nvSpPr>
          <p:spPr bwMode="auto">
            <a:xfrm>
              <a:off x="3529190" y="378001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54" name="组合 253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264" name="直接连接符 26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5" name="直接连接符 26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55" name="组合 254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262" name="直接连接符 2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63" name="直接连接符 2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56" name="圆角矩形 255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7" name="圆角矩形 256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8" name="圆角矩形 257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9" name="圆角矩形 258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0" name="右弧形箭头 259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261" name="直接连接符 260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40" name="矩形 39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4" name="矩形 273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5" name="矩形 274"/>
          <p:cNvSpPr/>
          <p:nvPr/>
        </p:nvSpPr>
        <p:spPr>
          <a:xfrm>
            <a:off x="4499992" y="4150821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276" name="矩形 275"/>
          <p:cNvSpPr/>
          <p:nvPr/>
        </p:nvSpPr>
        <p:spPr>
          <a:xfrm>
            <a:off x="8028384" y="4149080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第一步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7602003"/>
      </p:ext>
    </p:extLst>
  </p:cSld>
  <p:clrMapOvr>
    <a:masterClrMapping/>
  </p:clrMapOvr>
  <p:transition advTm="157">
    <p:zoom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矩形 128"/>
          <p:cNvSpPr/>
          <p:nvPr/>
        </p:nvSpPr>
        <p:spPr bwMode="auto">
          <a:xfrm>
            <a:off x="6717477" y="1085361"/>
            <a:ext cx="2401208" cy="5758522"/>
          </a:xfrm>
          <a:prstGeom prst="rect">
            <a:avLst/>
          </a:prstGeom>
          <a:solidFill>
            <a:srgbClr val="99CC00">
              <a:alpha val="21000"/>
            </a:srgbClr>
          </a:solidFill>
          <a:ln w="3175" algn="ctr">
            <a:solidFill>
              <a:schemeClr val="accent6">
                <a:lumMod val="40000"/>
                <a:lumOff val="6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8" name="矩形 127"/>
          <p:cNvSpPr/>
          <p:nvPr/>
        </p:nvSpPr>
        <p:spPr bwMode="auto">
          <a:xfrm>
            <a:off x="4369292" y="1106086"/>
            <a:ext cx="2356938" cy="5758522"/>
          </a:xfrm>
          <a:prstGeom prst="rect">
            <a:avLst/>
          </a:prstGeom>
          <a:solidFill>
            <a:srgbClr val="FFCCCC">
              <a:alpha val="47000"/>
            </a:srgb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7" name="矩形 126"/>
          <p:cNvSpPr/>
          <p:nvPr/>
        </p:nvSpPr>
        <p:spPr bwMode="auto">
          <a:xfrm>
            <a:off x="2258406" y="1102048"/>
            <a:ext cx="2105789" cy="5758522"/>
          </a:xfrm>
          <a:prstGeom prst="rect">
            <a:avLst/>
          </a:prstGeom>
          <a:solidFill>
            <a:schemeClr val="accent1">
              <a:alpha val="47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6" name="矩形 125"/>
          <p:cNvSpPr/>
          <p:nvPr/>
        </p:nvSpPr>
        <p:spPr bwMode="auto">
          <a:xfrm>
            <a:off x="-12247" y="1099478"/>
            <a:ext cx="2267744" cy="5758522"/>
          </a:xfrm>
          <a:prstGeom prst="rect">
            <a:avLst/>
          </a:prstGeom>
          <a:solidFill>
            <a:schemeClr val="tx2">
              <a:lumMod val="85000"/>
            </a:schemeClr>
          </a:solidFill>
          <a:ln w="31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树平衡化旋转</a:t>
            </a:r>
          </a:p>
        </p:txBody>
      </p:sp>
      <p:grpSp>
        <p:nvGrpSpPr>
          <p:cNvPr id="97" name="组合 96"/>
          <p:cNvGrpSpPr/>
          <p:nvPr/>
        </p:nvGrpSpPr>
        <p:grpSpPr>
          <a:xfrm>
            <a:off x="145859" y="1223099"/>
            <a:ext cx="1905861" cy="2640399"/>
            <a:chOff x="188802" y="2690092"/>
            <a:chExt cx="1905861" cy="2640399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475825" y="380022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圆角矩形 41"/>
            <p:cNvSpPr/>
            <p:nvPr/>
          </p:nvSpPr>
          <p:spPr bwMode="auto">
            <a:xfrm>
              <a:off x="188802" y="423595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662139" y="3534403"/>
              <a:ext cx="261371" cy="264210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6" name="组合 45"/>
            <p:cNvGrpSpPr/>
            <p:nvPr/>
          </p:nvGrpSpPr>
          <p:grpSpPr>
            <a:xfrm flipH="1">
              <a:off x="1237676" y="3532372"/>
              <a:ext cx="167873" cy="290861"/>
              <a:chOff x="3632014" y="4509120"/>
              <a:chExt cx="1269761" cy="216024"/>
            </a:xfrm>
          </p:grpSpPr>
          <p:cxnSp>
            <p:nvCxnSpPr>
              <p:cNvPr id="47" name="直接连接符 4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9" name="组合 48"/>
            <p:cNvGrpSpPr/>
            <p:nvPr/>
          </p:nvGrpSpPr>
          <p:grpSpPr>
            <a:xfrm>
              <a:off x="331409" y="3972426"/>
              <a:ext cx="135060" cy="279852"/>
              <a:chOff x="3632014" y="4509120"/>
              <a:chExt cx="1269761" cy="216024"/>
            </a:xfrm>
          </p:grpSpPr>
          <p:cxnSp>
            <p:nvCxnSpPr>
              <p:cNvPr id="50" name="直接连接符 4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2" name="组合 51"/>
            <p:cNvGrpSpPr/>
            <p:nvPr/>
          </p:nvGrpSpPr>
          <p:grpSpPr>
            <a:xfrm flipH="1">
              <a:off x="838146" y="3972426"/>
              <a:ext cx="154041" cy="279851"/>
              <a:chOff x="3632014" y="4509120"/>
              <a:chExt cx="1269761" cy="216024"/>
            </a:xfrm>
          </p:grpSpPr>
          <p:cxnSp>
            <p:nvCxnSpPr>
              <p:cNvPr id="53" name="直接连接符 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4" name="直接连接符 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6" name="圆角矩形 55"/>
            <p:cNvSpPr/>
            <p:nvPr/>
          </p:nvSpPr>
          <p:spPr bwMode="auto">
            <a:xfrm>
              <a:off x="830177" y="424748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7" name="圆角矩形 56"/>
            <p:cNvSpPr/>
            <p:nvPr/>
          </p:nvSpPr>
          <p:spPr bwMode="auto">
            <a:xfrm>
              <a:off x="1255394" y="3814840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8" name="圆角矩形 57"/>
            <p:cNvSpPr/>
            <p:nvPr/>
          </p:nvSpPr>
          <p:spPr bwMode="auto">
            <a:xfrm>
              <a:off x="875972" y="335135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0" name="右弧形箭头 59"/>
            <p:cNvSpPr/>
            <p:nvPr/>
          </p:nvSpPr>
          <p:spPr bwMode="auto">
            <a:xfrm rot="16200000">
              <a:off x="1442359" y="2571201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1088088" y="3138747"/>
              <a:ext cx="316759" cy="212601"/>
              <a:chOff x="3632014" y="4509120"/>
              <a:chExt cx="1269761" cy="216024"/>
            </a:xfrm>
          </p:grpSpPr>
          <p:cxnSp>
            <p:nvCxnSpPr>
              <p:cNvPr id="62" name="直接连接符 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4" name="组合 63"/>
            <p:cNvGrpSpPr/>
            <p:nvPr/>
          </p:nvGrpSpPr>
          <p:grpSpPr>
            <a:xfrm flipH="1">
              <a:off x="1747648" y="3134920"/>
              <a:ext cx="213060" cy="290861"/>
              <a:chOff x="3632014" y="4509120"/>
              <a:chExt cx="1269761" cy="216024"/>
            </a:xfrm>
          </p:grpSpPr>
          <p:cxnSp>
            <p:nvCxnSpPr>
              <p:cNvPr id="65" name="直接连接符 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7" name="直接连接符 66"/>
            <p:cNvCxnSpPr/>
            <p:nvPr/>
          </p:nvCxnSpPr>
          <p:spPr bwMode="auto">
            <a:xfrm flipH="1" flipV="1">
              <a:off x="1586492" y="269009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8" name="圆角矩形 67"/>
            <p:cNvSpPr/>
            <p:nvPr/>
          </p:nvSpPr>
          <p:spPr bwMode="auto">
            <a:xfrm>
              <a:off x="1406472" y="293860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圆角矩形 68"/>
            <p:cNvSpPr/>
            <p:nvPr/>
          </p:nvSpPr>
          <p:spPr bwMode="auto">
            <a:xfrm>
              <a:off x="1800145" y="3438637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47474" y="1223099"/>
            <a:ext cx="1730924" cy="2621578"/>
            <a:chOff x="2459570" y="2690091"/>
            <a:chExt cx="1730924" cy="2621578"/>
          </a:xfrm>
        </p:grpSpPr>
        <p:grpSp>
          <p:nvGrpSpPr>
            <p:cNvPr id="70" name="组合 69"/>
            <p:cNvGrpSpPr/>
            <p:nvPr/>
          </p:nvGrpSpPr>
          <p:grpSpPr>
            <a:xfrm>
              <a:off x="2619362" y="3138745"/>
              <a:ext cx="224446" cy="299891"/>
              <a:chOff x="3632014" y="4509120"/>
              <a:chExt cx="1269761" cy="216024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73" name="组合 72"/>
            <p:cNvGrpSpPr/>
            <p:nvPr/>
          </p:nvGrpSpPr>
          <p:grpSpPr>
            <a:xfrm flipH="1">
              <a:off x="3154733" y="3134920"/>
              <a:ext cx="212253" cy="236796"/>
              <a:chOff x="3632014" y="4509120"/>
              <a:chExt cx="1269761" cy="216024"/>
            </a:xfrm>
          </p:grpSpPr>
          <p:cxnSp>
            <p:nvCxnSpPr>
              <p:cNvPr id="74" name="直接连接符 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5" name="直接连接符 7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76" name="圆角矩形 75"/>
            <p:cNvSpPr/>
            <p:nvPr/>
          </p:nvSpPr>
          <p:spPr bwMode="auto">
            <a:xfrm>
              <a:off x="2813558" y="293860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2964494" y="3540045"/>
              <a:ext cx="261371" cy="264210"/>
              <a:chOff x="3632014" y="4509120"/>
              <a:chExt cx="1269761" cy="216024"/>
            </a:xfrm>
          </p:grpSpPr>
          <p:cxnSp>
            <p:nvCxnSpPr>
              <p:cNvPr id="78" name="直接连接符 7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9" name="直接连接符 7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0" name="组合 79"/>
            <p:cNvGrpSpPr/>
            <p:nvPr/>
          </p:nvGrpSpPr>
          <p:grpSpPr>
            <a:xfrm flipH="1">
              <a:off x="3540030" y="3538014"/>
              <a:ext cx="167873" cy="237369"/>
              <a:chOff x="3632014" y="4509120"/>
              <a:chExt cx="1269761" cy="216024"/>
            </a:xfrm>
          </p:grpSpPr>
          <p:cxnSp>
            <p:nvCxnSpPr>
              <p:cNvPr id="81" name="直接连接符 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2" name="直接连接符 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3" name="圆角矩形 82"/>
            <p:cNvSpPr/>
            <p:nvPr/>
          </p:nvSpPr>
          <p:spPr bwMode="auto">
            <a:xfrm>
              <a:off x="3178327" y="335699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4" name="圆角矩形 83"/>
            <p:cNvSpPr/>
            <p:nvPr/>
          </p:nvSpPr>
          <p:spPr bwMode="auto">
            <a:xfrm>
              <a:off x="3542450" y="377299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3398034" y="3945197"/>
              <a:ext cx="135060" cy="279852"/>
              <a:chOff x="3632014" y="4509120"/>
              <a:chExt cx="1269761" cy="216024"/>
            </a:xfrm>
          </p:grpSpPr>
          <p:cxnSp>
            <p:nvCxnSpPr>
              <p:cNvPr id="86" name="直接连接符 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7" name="直接连接符 8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88" name="组合 87"/>
            <p:cNvGrpSpPr/>
            <p:nvPr/>
          </p:nvGrpSpPr>
          <p:grpSpPr>
            <a:xfrm flipH="1">
              <a:off x="3904771" y="3945197"/>
              <a:ext cx="154041" cy="279851"/>
              <a:chOff x="3632014" y="4509120"/>
              <a:chExt cx="1269761" cy="216024"/>
            </a:xfrm>
          </p:grpSpPr>
          <p:cxnSp>
            <p:nvCxnSpPr>
              <p:cNvPr id="89" name="直接连接符 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0" name="直接连接符 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1" name="圆角矩形 90"/>
            <p:cNvSpPr/>
            <p:nvPr/>
          </p:nvSpPr>
          <p:spPr bwMode="auto">
            <a:xfrm>
              <a:off x="3895976" y="422504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2" name="圆角矩形 91"/>
            <p:cNvSpPr/>
            <p:nvPr/>
          </p:nvSpPr>
          <p:spPr bwMode="auto">
            <a:xfrm>
              <a:off x="3265303" y="422866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3" name="圆角矩形 92"/>
            <p:cNvSpPr/>
            <p:nvPr/>
          </p:nvSpPr>
          <p:spPr bwMode="auto">
            <a:xfrm>
              <a:off x="2848418" y="3795387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4" name="圆角矩形 93"/>
            <p:cNvSpPr/>
            <p:nvPr/>
          </p:nvSpPr>
          <p:spPr bwMode="auto">
            <a:xfrm>
              <a:off x="2459570" y="3424048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5" name="右弧形箭头 94"/>
            <p:cNvSpPr/>
            <p:nvPr/>
          </p:nvSpPr>
          <p:spPr bwMode="auto">
            <a:xfrm rot="16200000" flipV="1">
              <a:off x="2820115" y="2559953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 bwMode="auto">
            <a:xfrm flipH="1" flipV="1">
              <a:off x="2993578" y="269009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1" name="组合 130"/>
          <p:cNvGrpSpPr/>
          <p:nvPr/>
        </p:nvGrpSpPr>
        <p:grpSpPr>
          <a:xfrm>
            <a:off x="4523283" y="1223099"/>
            <a:ext cx="1977907" cy="2632388"/>
            <a:chOff x="4484649" y="3225343"/>
            <a:chExt cx="1977907" cy="2632388"/>
          </a:xfrm>
        </p:grpSpPr>
        <p:sp>
          <p:nvSpPr>
            <p:cNvPr id="99" name="圆角矩形 98"/>
            <p:cNvSpPr/>
            <p:nvPr/>
          </p:nvSpPr>
          <p:spPr bwMode="auto">
            <a:xfrm>
              <a:off x="5305256" y="432746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0" name="圆角矩形 99"/>
            <p:cNvSpPr/>
            <p:nvPr/>
          </p:nvSpPr>
          <p:spPr bwMode="auto">
            <a:xfrm>
              <a:off x="5018233" y="4763196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1" name="组合 100"/>
            <p:cNvGrpSpPr/>
            <p:nvPr/>
          </p:nvGrpSpPr>
          <p:grpSpPr>
            <a:xfrm>
              <a:off x="4631070" y="4065721"/>
              <a:ext cx="200189" cy="328011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 flipH="1">
              <a:off x="5113722" y="4044613"/>
              <a:ext cx="379124" cy="317008"/>
              <a:chOff x="3632014" y="4509120"/>
              <a:chExt cx="1269761" cy="216024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3" name="组合 102"/>
            <p:cNvGrpSpPr/>
            <p:nvPr/>
          </p:nvGrpSpPr>
          <p:grpSpPr>
            <a:xfrm>
              <a:off x="5160840" y="4499666"/>
              <a:ext cx="135060" cy="279852"/>
              <a:chOff x="3632014" y="4509120"/>
              <a:chExt cx="1269761" cy="216024"/>
            </a:xfrm>
          </p:grpSpPr>
          <p:cxnSp>
            <p:nvCxnSpPr>
              <p:cNvPr id="120" name="直接连接符 11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1" name="直接连接符 12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 flipH="1">
              <a:off x="5667577" y="4499666"/>
              <a:ext cx="154041" cy="279851"/>
              <a:chOff x="3632014" y="4509120"/>
              <a:chExt cx="1269761" cy="216024"/>
            </a:xfrm>
          </p:grpSpPr>
          <p:cxnSp>
            <p:nvCxnSpPr>
              <p:cNvPr id="118" name="直接连接符 11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9" name="直接连接符 11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5659608" y="4774726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4484649" y="438988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7" name="圆角矩形 106"/>
            <p:cNvSpPr/>
            <p:nvPr/>
          </p:nvSpPr>
          <p:spPr bwMode="auto">
            <a:xfrm>
              <a:off x="4831259" y="387968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8" name="右弧形箭头 107"/>
            <p:cNvSpPr/>
            <p:nvPr/>
          </p:nvSpPr>
          <p:spPr bwMode="auto">
            <a:xfrm rot="16200000">
              <a:off x="5810252" y="3106452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09" name="组合 108"/>
            <p:cNvGrpSpPr/>
            <p:nvPr/>
          </p:nvGrpSpPr>
          <p:grpSpPr>
            <a:xfrm>
              <a:off x="5018233" y="3673998"/>
              <a:ext cx="754508" cy="243645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 flipH="1">
              <a:off x="6115541" y="3670171"/>
              <a:ext cx="213060" cy="290861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11" name="直接连接符 110"/>
            <p:cNvCxnSpPr/>
            <p:nvPr/>
          </p:nvCxnSpPr>
          <p:spPr bwMode="auto">
            <a:xfrm flipH="1" flipV="1">
              <a:off x="5954385" y="3225343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12" name="圆角矩形 111"/>
            <p:cNvSpPr/>
            <p:nvPr/>
          </p:nvSpPr>
          <p:spPr bwMode="auto">
            <a:xfrm>
              <a:off x="5774365" y="347385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 bwMode="auto">
            <a:xfrm>
              <a:off x="6168038" y="3973888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右弧形箭头 129"/>
            <p:cNvSpPr/>
            <p:nvPr/>
          </p:nvSpPr>
          <p:spPr bwMode="auto">
            <a:xfrm rot="16200000" flipV="1">
              <a:off x="4835812" y="342848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948264" y="1223099"/>
            <a:ext cx="1982025" cy="2705569"/>
            <a:chOff x="7019407" y="1151091"/>
            <a:chExt cx="1982025" cy="2705569"/>
          </a:xfrm>
        </p:grpSpPr>
        <p:sp>
          <p:nvSpPr>
            <p:cNvPr id="133" name="圆角矩形 132"/>
            <p:cNvSpPr/>
            <p:nvPr/>
          </p:nvSpPr>
          <p:spPr bwMode="auto">
            <a:xfrm>
              <a:off x="7750145" y="232961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4" name="圆角矩形 133"/>
            <p:cNvSpPr/>
            <p:nvPr/>
          </p:nvSpPr>
          <p:spPr bwMode="auto">
            <a:xfrm>
              <a:off x="7458548" y="2766513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5" name="组合 134"/>
            <p:cNvGrpSpPr/>
            <p:nvPr/>
          </p:nvGrpSpPr>
          <p:grpSpPr>
            <a:xfrm>
              <a:off x="7931718" y="2049497"/>
              <a:ext cx="368864" cy="269753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6" name="组合 135"/>
            <p:cNvGrpSpPr/>
            <p:nvPr/>
          </p:nvGrpSpPr>
          <p:grpSpPr>
            <a:xfrm flipH="1">
              <a:off x="8588807" y="2063008"/>
              <a:ext cx="303673" cy="318663"/>
              <a:chOff x="3632014" y="4509120"/>
              <a:chExt cx="1269761" cy="216024"/>
            </a:xfrm>
          </p:grpSpPr>
          <p:cxnSp>
            <p:nvCxnSpPr>
              <p:cNvPr id="157" name="直接连接符 15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8" name="直接连接符 15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7" name="组合 136"/>
            <p:cNvGrpSpPr/>
            <p:nvPr/>
          </p:nvGrpSpPr>
          <p:grpSpPr>
            <a:xfrm>
              <a:off x="7612289" y="2498191"/>
              <a:ext cx="135060" cy="279852"/>
              <a:chOff x="3632014" y="4509120"/>
              <a:chExt cx="1269761" cy="216024"/>
            </a:xfrm>
          </p:grpSpPr>
          <p:cxnSp>
            <p:nvCxnSpPr>
              <p:cNvPr id="155" name="直接连接符 1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6" name="直接连接符 1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8" name="组合 137"/>
            <p:cNvGrpSpPr/>
            <p:nvPr/>
          </p:nvGrpSpPr>
          <p:grpSpPr>
            <a:xfrm flipH="1">
              <a:off x="8102484" y="2491373"/>
              <a:ext cx="154041" cy="279851"/>
              <a:chOff x="3632014" y="4509120"/>
              <a:chExt cx="1269761" cy="216024"/>
            </a:xfrm>
          </p:grpSpPr>
          <p:cxnSp>
            <p:nvCxnSpPr>
              <p:cNvPr id="153" name="直接连接符 15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4" name="直接连接符 15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9" name="圆角矩形 138"/>
            <p:cNvSpPr/>
            <p:nvPr/>
          </p:nvSpPr>
          <p:spPr bwMode="auto">
            <a:xfrm>
              <a:off x="8115197" y="2773655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 bwMode="auto">
            <a:xfrm>
              <a:off x="7019407" y="1909665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1" name="圆角矩形 140"/>
            <p:cNvSpPr/>
            <p:nvPr/>
          </p:nvSpPr>
          <p:spPr bwMode="auto">
            <a:xfrm>
              <a:off x="8270541" y="189032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右弧形箭头 141"/>
            <p:cNvSpPr/>
            <p:nvPr/>
          </p:nvSpPr>
          <p:spPr bwMode="auto">
            <a:xfrm rot="16200000">
              <a:off x="8318704" y="1430146"/>
              <a:ext cx="331193" cy="652248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43" name="组合 142"/>
            <p:cNvGrpSpPr/>
            <p:nvPr/>
          </p:nvGrpSpPr>
          <p:grpSpPr>
            <a:xfrm>
              <a:off x="7150064" y="1657774"/>
              <a:ext cx="325182" cy="25823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4" name="组合 143"/>
            <p:cNvGrpSpPr/>
            <p:nvPr/>
          </p:nvGrpSpPr>
          <p:grpSpPr>
            <a:xfrm flipH="1">
              <a:off x="7781554" y="1653947"/>
              <a:ext cx="678877" cy="251491"/>
              <a:chOff x="3632014" y="4509120"/>
              <a:chExt cx="1269761" cy="216024"/>
            </a:xfrm>
          </p:grpSpPr>
          <p:cxnSp>
            <p:nvCxnSpPr>
              <p:cNvPr id="149" name="直接连接符 1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0" name="直接连接符 1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45" name="直接连接符 144"/>
            <p:cNvCxnSpPr/>
            <p:nvPr/>
          </p:nvCxnSpPr>
          <p:spPr bwMode="auto">
            <a:xfrm flipH="1" flipV="1">
              <a:off x="7641411" y="123090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46" name="圆角矩形 145"/>
            <p:cNvSpPr/>
            <p:nvPr/>
          </p:nvSpPr>
          <p:spPr bwMode="auto">
            <a:xfrm>
              <a:off x="7440083" y="14565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 bwMode="auto">
            <a:xfrm>
              <a:off x="8706914" y="2367904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8" name="右弧形箭头 147"/>
            <p:cNvSpPr/>
            <p:nvPr/>
          </p:nvSpPr>
          <p:spPr bwMode="auto">
            <a:xfrm rot="16200000" flipV="1">
              <a:off x="7437611" y="1003618"/>
              <a:ext cx="331193" cy="626139"/>
            </a:xfrm>
            <a:prstGeom prst="curvedLeftArrow">
              <a:avLst>
                <a:gd name="adj1" fmla="val 16019"/>
                <a:gd name="adj2" fmla="val 50000"/>
                <a:gd name="adj3" fmla="val 63301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64110" y="4375128"/>
            <a:ext cx="1905861" cy="2275074"/>
            <a:chOff x="150607" y="4541187"/>
            <a:chExt cx="1905861" cy="2275074"/>
          </a:xfrm>
        </p:grpSpPr>
        <p:sp>
          <p:nvSpPr>
            <p:cNvPr id="162" name="圆角矩形 161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圆角矩形 162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187" name="直接连接符 18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8" name="直接连接符 18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5" name="组合 164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185" name="直接连接符 1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6" name="直接连接符 1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6" name="组合 165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183" name="直接连接符 18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4" name="直接连接符 18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7" name="组合 166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81" name="直接连接符 18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2" name="直接连接符 18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68" name="圆角矩形 167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9" name="圆角矩形 168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0" name="圆角矩形 169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2" name="组合 17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79" name="直接连接符 17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0" name="直接连接符 17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73" name="组合 17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77" name="直接连接符 17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74" name="直接连接符 17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75" name="圆角矩形 17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76" name="圆角矩形 17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89" name="右箭头 188"/>
          <p:cNvSpPr/>
          <p:nvPr/>
        </p:nvSpPr>
        <p:spPr bwMode="auto">
          <a:xfrm rot="16200000" flipH="1">
            <a:off x="578252" y="4050248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1" name="圆角矩形 190"/>
          <p:cNvSpPr/>
          <p:nvPr/>
        </p:nvSpPr>
        <p:spPr bwMode="auto">
          <a:xfrm>
            <a:off x="2692904" y="511704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2" name="圆角矩形 191"/>
          <p:cNvSpPr/>
          <p:nvPr/>
        </p:nvSpPr>
        <p:spPr bwMode="auto">
          <a:xfrm>
            <a:off x="2405881" y="5552782"/>
            <a:ext cx="296245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3" name="组合 192"/>
          <p:cNvGrpSpPr/>
          <p:nvPr/>
        </p:nvGrpSpPr>
        <p:grpSpPr>
          <a:xfrm>
            <a:off x="2879218" y="4814713"/>
            <a:ext cx="370933" cy="291794"/>
            <a:chOff x="3632014" y="4509120"/>
            <a:chExt cx="1269761" cy="216024"/>
          </a:xfrm>
        </p:grpSpPr>
        <p:cxnSp>
          <p:nvCxnSpPr>
            <p:cNvPr id="215" name="直接连接符 21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6" name="直接连接符 21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4" name="组合 193"/>
          <p:cNvGrpSpPr/>
          <p:nvPr/>
        </p:nvGrpSpPr>
        <p:grpSpPr>
          <a:xfrm flipH="1">
            <a:off x="3617177" y="4814713"/>
            <a:ext cx="276842" cy="286704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5" name="组合 194"/>
          <p:cNvGrpSpPr/>
          <p:nvPr/>
        </p:nvGrpSpPr>
        <p:grpSpPr>
          <a:xfrm>
            <a:off x="2548488" y="5289252"/>
            <a:ext cx="135060" cy="279852"/>
            <a:chOff x="3632014" y="4509120"/>
            <a:chExt cx="1269761" cy="216024"/>
          </a:xfrm>
        </p:grpSpPr>
        <p:cxnSp>
          <p:nvCxnSpPr>
            <p:cNvPr id="211" name="直接连接符 2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2" name="直接连接符 2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6" name="组合 195"/>
          <p:cNvGrpSpPr/>
          <p:nvPr/>
        </p:nvGrpSpPr>
        <p:grpSpPr>
          <a:xfrm flipH="1">
            <a:off x="3055225" y="5289252"/>
            <a:ext cx="154041" cy="279851"/>
            <a:chOff x="3632014" y="4509120"/>
            <a:chExt cx="1269761" cy="216024"/>
          </a:xfrm>
        </p:grpSpPr>
        <p:cxnSp>
          <p:nvCxnSpPr>
            <p:cNvPr id="209" name="直接连接符 20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0" name="直接连接符 20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7" name="圆角矩形 196"/>
          <p:cNvSpPr/>
          <p:nvPr/>
        </p:nvSpPr>
        <p:spPr bwMode="auto">
          <a:xfrm>
            <a:off x="3047256" y="5564312"/>
            <a:ext cx="294777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8" name="圆角矩形 197"/>
          <p:cNvSpPr/>
          <p:nvPr/>
        </p:nvSpPr>
        <p:spPr bwMode="auto">
          <a:xfrm>
            <a:off x="3472473" y="5564312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9" name="圆角矩形 198"/>
          <p:cNvSpPr/>
          <p:nvPr/>
        </p:nvSpPr>
        <p:spPr bwMode="auto">
          <a:xfrm>
            <a:off x="3240353" y="462502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00" name="组合 199"/>
          <p:cNvGrpSpPr/>
          <p:nvPr/>
        </p:nvGrpSpPr>
        <p:grpSpPr>
          <a:xfrm>
            <a:off x="3592266" y="5277606"/>
            <a:ext cx="135869" cy="284135"/>
            <a:chOff x="3632014" y="4509120"/>
            <a:chExt cx="1269761" cy="216024"/>
          </a:xfrm>
        </p:grpSpPr>
        <p:cxnSp>
          <p:nvCxnSpPr>
            <p:cNvPr id="207" name="直接连接符 20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直接连接符 20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1" name="组合 200"/>
          <p:cNvGrpSpPr/>
          <p:nvPr/>
        </p:nvGrpSpPr>
        <p:grpSpPr>
          <a:xfrm flipH="1">
            <a:off x="3993158" y="5273780"/>
            <a:ext cx="213060" cy="290861"/>
            <a:chOff x="3632014" y="4509120"/>
            <a:chExt cx="1269761" cy="216024"/>
          </a:xfrm>
        </p:grpSpPr>
        <p:cxnSp>
          <p:nvCxnSpPr>
            <p:cNvPr id="205" name="直接连接符 20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6" name="直接连接符 20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02" name="直接连接符 201"/>
          <p:cNvCxnSpPr/>
          <p:nvPr/>
        </p:nvCxnSpPr>
        <p:spPr bwMode="auto">
          <a:xfrm flipH="1" flipV="1">
            <a:off x="3420373" y="4369058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03" name="圆角矩形 202"/>
          <p:cNvSpPr/>
          <p:nvPr/>
        </p:nvSpPr>
        <p:spPr bwMode="auto">
          <a:xfrm>
            <a:off x="3719864" y="508365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CC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v</a:t>
            </a:r>
            <a:endParaRPr lang="zh-CN" altLang="en-US" sz="2400" b="1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4017224" y="5567197"/>
            <a:ext cx="294518" cy="1083005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tx2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7" name="右箭头 216"/>
          <p:cNvSpPr/>
          <p:nvPr/>
        </p:nvSpPr>
        <p:spPr bwMode="auto">
          <a:xfrm rot="16200000" flipH="1">
            <a:off x="2696901" y="3990572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74" name="组合 273"/>
          <p:cNvGrpSpPr/>
          <p:nvPr/>
        </p:nvGrpSpPr>
        <p:grpSpPr>
          <a:xfrm>
            <a:off x="4610355" y="4365104"/>
            <a:ext cx="1905861" cy="2275074"/>
            <a:chOff x="150607" y="4541187"/>
            <a:chExt cx="1905861" cy="2275074"/>
          </a:xfrm>
        </p:grpSpPr>
        <p:sp>
          <p:nvSpPr>
            <p:cNvPr id="275" name="圆角矩形 274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6" name="圆角矩形 275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77" name="组合 276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99" name="直接连接符 2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00" name="直接连接符 2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8" name="组合 277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97" name="直接连接符 2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8" name="直接连接符 2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79" name="组合 278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95" name="直接连接符 2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6" name="直接连接符 2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0" name="组合 279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293" name="直接连接符 29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4" name="直接连接符 29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281" name="圆角矩形 280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2" name="圆角矩形 281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3" name="圆角矩形 282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84" name="组合 283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291" name="直接连接符 29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2" name="直接连接符 29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285" name="组合 284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289" name="直接连接符 28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90" name="直接连接符 28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286" name="直接连接符 285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87" name="圆角矩形 286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8" name="圆角矩形 287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01" name="右箭头 300"/>
          <p:cNvSpPr/>
          <p:nvPr/>
        </p:nvSpPr>
        <p:spPr bwMode="auto">
          <a:xfrm rot="16200000" flipH="1">
            <a:off x="5017269" y="3986603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302" name="组合 301"/>
          <p:cNvGrpSpPr/>
          <p:nvPr/>
        </p:nvGrpSpPr>
        <p:grpSpPr>
          <a:xfrm>
            <a:off x="7009160" y="4365104"/>
            <a:ext cx="1905861" cy="2275074"/>
            <a:chOff x="150607" y="4541187"/>
            <a:chExt cx="1905861" cy="2275074"/>
          </a:xfrm>
        </p:grpSpPr>
        <p:sp>
          <p:nvSpPr>
            <p:cNvPr id="303" name="圆角矩形 302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4" name="圆角矩形 303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05" name="组合 304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327" name="直接连接符 3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8" name="直接连接符 3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6" name="组合 305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325" name="直接连接符 32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6" name="直接连接符 32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7" name="组合 306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323" name="直接连接符 32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4" name="直接连接符 32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08" name="组合 307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321" name="直接连接符 32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2" name="直接连接符 32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309" name="圆角矩形 308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0" name="圆角矩形 309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1" name="圆角矩形 310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v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311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319" name="直接连接符 3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20" name="直接连接符 3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313" name="组合 312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317" name="直接连接符 3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18" name="直接连接符 31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14" name="直接连接符 313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315" name="圆角矩形 314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6" name="圆角矩形 315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29" name="右箭头 328"/>
          <p:cNvSpPr/>
          <p:nvPr/>
        </p:nvSpPr>
        <p:spPr bwMode="auto">
          <a:xfrm rot="16200000" flipH="1">
            <a:off x="7371519" y="4048041"/>
            <a:ext cx="387074" cy="376624"/>
          </a:xfrm>
          <a:prstGeom prst="rightArrow">
            <a:avLst>
              <a:gd name="adj1" fmla="val 50001"/>
              <a:gd name="adj2" fmla="val 5599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0" name="矩形 329"/>
          <p:cNvSpPr/>
          <p:nvPr/>
        </p:nvSpPr>
        <p:spPr>
          <a:xfrm>
            <a:off x="5652120" y="4005064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1" name="矩形 330"/>
          <p:cNvSpPr/>
          <p:nvPr/>
        </p:nvSpPr>
        <p:spPr>
          <a:xfrm>
            <a:off x="8161518" y="3981465"/>
            <a:ext cx="91796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第二步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调整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2" name="矩形 331"/>
          <p:cNvSpPr/>
          <p:nvPr/>
        </p:nvSpPr>
        <p:spPr>
          <a:xfrm>
            <a:off x="976982" y="3878757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333" name="矩形 332"/>
          <p:cNvSpPr/>
          <p:nvPr/>
        </p:nvSpPr>
        <p:spPr>
          <a:xfrm>
            <a:off x="3203848" y="3933056"/>
            <a:ext cx="11680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kumimoji="1" lang="zh-CN" altLang="en-US" b="1" dirty="0">
                <a:solidFill>
                  <a:srgbClr val="C00000"/>
                </a:solidFill>
                <a:latin typeface="Times New Roman" pitchFamily="18" charset="0"/>
                <a:ea typeface="隶书" pitchFamily="49" charset="-122"/>
              </a:rPr>
              <a:t>单步调整完成</a:t>
            </a:r>
            <a:endParaRPr kumimoji="1" lang="en-US" altLang="zh-CN" b="1" dirty="0">
              <a:solidFill>
                <a:srgbClr val="C00000"/>
              </a:solidFill>
              <a:latin typeface="Times New Roman" pitchFamily="18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7214777"/>
      </p:ext>
    </p:extLst>
  </p:cSld>
  <p:clrMapOvr>
    <a:masterClrMapping/>
  </p:clrMapOvr>
  <p:transition advTm="157">
    <p:zoom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3+4 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组装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59024" y="1124835"/>
            <a:ext cx="824542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统一重平衡算法：四类情况最后都得到如下结果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0" name="组合 179"/>
          <p:cNvGrpSpPr/>
          <p:nvPr/>
        </p:nvGrpSpPr>
        <p:grpSpPr>
          <a:xfrm>
            <a:off x="927306" y="1697488"/>
            <a:ext cx="1905861" cy="2275074"/>
            <a:chOff x="150607" y="4541187"/>
            <a:chExt cx="1905861" cy="2275074"/>
          </a:xfrm>
        </p:grpSpPr>
        <p:sp>
          <p:nvSpPr>
            <p:cNvPr id="181" name="圆角矩形 180"/>
            <p:cNvSpPr/>
            <p:nvPr/>
          </p:nvSpPr>
          <p:spPr bwMode="auto">
            <a:xfrm>
              <a:off x="437630" y="5283108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2" name="圆角矩形 181"/>
            <p:cNvSpPr/>
            <p:nvPr/>
          </p:nvSpPr>
          <p:spPr bwMode="auto">
            <a:xfrm>
              <a:off x="150607" y="5718841"/>
              <a:ext cx="296245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83" name="组合 182"/>
            <p:cNvGrpSpPr/>
            <p:nvPr/>
          </p:nvGrpSpPr>
          <p:grpSpPr>
            <a:xfrm>
              <a:off x="623944" y="4980772"/>
              <a:ext cx="370933" cy="291794"/>
              <a:chOff x="3632014" y="4509120"/>
              <a:chExt cx="1269761" cy="216024"/>
            </a:xfrm>
          </p:grpSpPr>
          <p:cxnSp>
            <p:nvCxnSpPr>
              <p:cNvPr id="205" name="直接连接符 2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6" name="直接连接符 20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 flipH="1">
              <a:off x="1361903" y="4980772"/>
              <a:ext cx="276842" cy="286704"/>
              <a:chOff x="3632014" y="4509120"/>
              <a:chExt cx="1269761" cy="216024"/>
            </a:xfrm>
          </p:grpSpPr>
          <p:cxnSp>
            <p:nvCxnSpPr>
              <p:cNvPr id="203" name="直接连接符 2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4" name="直接连接符 2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5" name="组合 184"/>
            <p:cNvGrpSpPr/>
            <p:nvPr/>
          </p:nvGrpSpPr>
          <p:grpSpPr>
            <a:xfrm>
              <a:off x="293214" y="5455311"/>
              <a:ext cx="135060" cy="279852"/>
              <a:chOff x="3632014" y="4509120"/>
              <a:chExt cx="1269761" cy="216024"/>
            </a:xfrm>
          </p:grpSpPr>
          <p:cxnSp>
            <p:nvCxnSpPr>
              <p:cNvPr id="201" name="直接连接符 20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2" name="直接连接符 20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6" name="组合 185"/>
            <p:cNvGrpSpPr/>
            <p:nvPr/>
          </p:nvGrpSpPr>
          <p:grpSpPr>
            <a:xfrm flipH="1">
              <a:off x="799951" y="5455311"/>
              <a:ext cx="154041" cy="279851"/>
              <a:chOff x="3632014" y="4509120"/>
              <a:chExt cx="1269761" cy="216024"/>
            </a:xfrm>
          </p:grpSpPr>
          <p:cxnSp>
            <p:nvCxnSpPr>
              <p:cNvPr id="199" name="直接连接符 19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200" name="直接连接符 19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87" name="圆角矩形 186"/>
            <p:cNvSpPr/>
            <p:nvPr/>
          </p:nvSpPr>
          <p:spPr bwMode="auto">
            <a:xfrm>
              <a:off x="791982" y="5730371"/>
              <a:ext cx="294777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圆角矩形 187"/>
            <p:cNvSpPr/>
            <p:nvPr/>
          </p:nvSpPr>
          <p:spPr bwMode="auto">
            <a:xfrm>
              <a:off x="1217199" y="5730371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9" name="圆角矩形 188"/>
            <p:cNvSpPr/>
            <p:nvPr/>
          </p:nvSpPr>
          <p:spPr bwMode="auto">
            <a:xfrm>
              <a:off x="985079" y="479108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0" name="组合 189"/>
            <p:cNvGrpSpPr/>
            <p:nvPr/>
          </p:nvGrpSpPr>
          <p:grpSpPr>
            <a:xfrm>
              <a:off x="1336992" y="5443665"/>
              <a:ext cx="135869" cy="284135"/>
              <a:chOff x="3632014" y="4509120"/>
              <a:chExt cx="1269761" cy="216024"/>
            </a:xfrm>
          </p:grpSpPr>
          <p:cxnSp>
            <p:nvCxnSpPr>
              <p:cNvPr id="197" name="直接连接符 19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8" name="直接连接符 19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91" name="组合 190"/>
            <p:cNvGrpSpPr/>
            <p:nvPr/>
          </p:nvGrpSpPr>
          <p:grpSpPr>
            <a:xfrm flipH="1">
              <a:off x="1737884" y="5439839"/>
              <a:ext cx="213060" cy="290861"/>
              <a:chOff x="3632014" y="4509120"/>
              <a:chExt cx="1269761" cy="216024"/>
            </a:xfrm>
          </p:grpSpPr>
          <p:cxnSp>
            <p:nvCxnSpPr>
              <p:cNvPr id="195" name="直接连接符 1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96" name="直接连接符 1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92" name="直接连接符 191"/>
            <p:cNvCxnSpPr/>
            <p:nvPr/>
          </p:nvCxnSpPr>
          <p:spPr bwMode="auto">
            <a:xfrm flipH="1" flipV="1">
              <a:off x="1187624" y="4541187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93" name="圆角矩形 192"/>
            <p:cNvSpPr/>
            <p:nvPr/>
          </p:nvSpPr>
          <p:spPr bwMode="auto">
            <a:xfrm>
              <a:off x="1464590" y="524970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FFCC0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4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4" name="圆角矩形 193"/>
            <p:cNvSpPr/>
            <p:nvPr/>
          </p:nvSpPr>
          <p:spPr bwMode="auto">
            <a:xfrm>
              <a:off x="1761950" y="5733256"/>
              <a:ext cx="294518" cy="1083005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tx2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tx2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09" name="Rectangle 20"/>
          <p:cNvSpPr>
            <a:spLocks noChangeArrowheads="1"/>
          </p:cNvSpPr>
          <p:nvPr/>
        </p:nvSpPr>
        <p:spPr bwMode="auto">
          <a:xfrm>
            <a:off x="248455" y="4007552"/>
            <a:ext cx="338668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en-US" altLang="zh-CN" sz="24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ea typeface="隶书" pitchFamily="49" charset="-122"/>
              </a:rPr>
              <a:t> </a:t>
            </a:r>
            <a:r>
              <a:rPr kumimoji="1" lang="zh-CN" altLang="en-US" sz="2400" b="1" dirty="0">
                <a:latin typeface="Times New Roman" pitchFamily="18" charset="0"/>
                <a:ea typeface="隶书" pitchFamily="49" charset="-122"/>
              </a:rPr>
              <a:t>中序遍历为：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0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,a,T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,b,T</a:t>
            </a:r>
            <a:r>
              <a:rPr kumimoji="1" lang="en-US" altLang="zh-CN" sz="2000" b="1" baseline="-25000" dirty="0">
                <a:latin typeface="Consolas" panose="020B0609020204030204" pitchFamily="49" charset="0"/>
                <a:ea typeface="隶书" pitchFamily="49" charset="-122"/>
              </a:rPr>
              <a:t>2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c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kumimoji="1" lang="en-US" altLang="zh-CN" sz="2400" b="1" dirty="0">
                <a:latin typeface="Consolas" panose="020B0609020204030204" pitchFamily="49" charset="0"/>
                <a:ea typeface="隶书" pitchFamily="49" charset="-122"/>
              </a:rPr>
              <a:t>T</a:t>
            </a:r>
            <a:r>
              <a:rPr kumimoji="1" lang="en-US" altLang="zh-CN" sz="2400" b="1" baseline="-25000" dirty="0">
                <a:latin typeface="Consolas" panose="020B0609020204030204" pitchFamily="49" charset="0"/>
                <a:ea typeface="隶书" pitchFamily="49" charset="-122"/>
              </a:rPr>
              <a:t>3</a:t>
            </a:r>
            <a:r>
              <a:rPr kumimoji="1" lang="en-US" altLang="zh-CN" sz="2000" b="1" dirty="0">
                <a:latin typeface="Consolas" panose="020B0609020204030204" pitchFamily="49" charset="0"/>
                <a:ea typeface="隶书" pitchFamily="49" charset="-122"/>
              </a:rPr>
              <a:t> </a:t>
            </a: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080" name="Picture 8" descr="http://img01.baimao.com/M01/1E/B1/wKgAFFIDMk6AHpHCAAClBSkX9Nw43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714" y="2186655"/>
            <a:ext cx="1584176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3760884" y="3883159"/>
            <a:ext cx="19800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旋转变换</a:t>
            </a:r>
            <a:endParaRPr kumimoji="1"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繁琐，需记规则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左右箭头 7"/>
          <p:cNvSpPr/>
          <p:nvPr/>
        </p:nvSpPr>
        <p:spPr bwMode="auto">
          <a:xfrm>
            <a:off x="5740914" y="2732809"/>
            <a:ext cx="816779" cy="424987"/>
          </a:xfrm>
          <a:prstGeom prst="leftRightArrow">
            <a:avLst>
              <a:gd name="adj1" fmla="val 50000"/>
              <a:gd name="adj2" fmla="val 56237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3082" name="Picture 10" descr="http://www.ugsnx.com/data/attachment/forum/201408/16/195245xyf9yotu9b08xupj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26" r="14846"/>
          <a:stretch/>
        </p:blipFill>
        <p:spPr bwMode="auto">
          <a:xfrm>
            <a:off x="6773717" y="2184311"/>
            <a:ext cx="1737457" cy="136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矩形 99"/>
          <p:cNvSpPr/>
          <p:nvPr/>
        </p:nvSpPr>
        <p:spPr>
          <a:xfrm>
            <a:off x="6787625" y="3807497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直接拆分组装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" name="TextBox 20"/>
          <p:cNvSpPr txBox="1">
            <a:spLocks noChangeArrowheads="1"/>
          </p:cNvSpPr>
          <p:nvPr/>
        </p:nvSpPr>
        <p:spPr bwMode="auto">
          <a:xfrm>
            <a:off x="667172" y="5179306"/>
            <a:ext cx="7844002" cy="461665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g,p,v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节点与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a,b,c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的对应关系；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5033344"/>
      </p:ext>
    </p:extLst>
  </p:cSld>
  <p:clrMapOvr>
    <a:masterClrMapping/>
  </p:clrMapOvr>
  <p:transition advTm="157">
    <p:zoom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回顾：二叉搜索树的搜索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4824536" cy="460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从根结点开始，逐层向下比较判断（递归或迭代均可）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若当前节点为空，返回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若当前节点大于目标关键码，继续搜索右子树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若当前节点小于目标关键码，继续搜索左子树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否则表示命中，返回该节点地址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" name="Line 7"/>
          <p:cNvSpPr>
            <a:spLocks noChangeShapeType="1"/>
          </p:cNvSpPr>
          <p:nvPr/>
        </p:nvSpPr>
        <p:spPr bwMode="auto">
          <a:xfrm flipH="1">
            <a:off x="75963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4" name="Line 8"/>
          <p:cNvSpPr>
            <a:spLocks noChangeShapeType="1"/>
          </p:cNvSpPr>
          <p:nvPr/>
        </p:nvSpPr>
        <p:spPr bwMode="auto">
          <a:xfrm>
            <a:off x="6834336" y="3911352"/>
            <a:ext cx="2286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5" name="Line 9"/>
          <p:cNvSpPr>
            <a:spLocks noChangeShapeType="1"/>
          </p:cNvSpPr>
          <p:nvPr/>
        </p:nvSpPr>
        <p:spPr bwMode="auto">
          <a:xfrm flipH="1">
            <a:off x="6300936" y="3911352"/>
            <a:ext cx="304800" cy="609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6" name="Line 10"/>
          <p:cNvSpPr>
            <a:spLocks noChangeShapeType="1"/>
          </p:cNvSpPr>
          <p:nvPr/>
        </p:nvSpPr>
        <p:spPr bwMode="auto">
          <a:xfrm flipH="1">
            <a:off x="57675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7" name="Line 11"/>
          <p:cNvSpPr>
            <a:spLocks noChangeShapeType="1"/>
          </p:cNvSpPr>
          <p:nvPr/>
        </p:nvSpPr>
        <p:spPr bwMode="auto">
          <a:xfrm>
            <a:off x="6300936" y="2996952"/>
            <a:ext cx="304800" cy="533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8" name="Oval 12"/>
          <p:cNvSpPr>
            <a:spLocks noChangeArrowheads="1"/>
          </p:cNvSpPr>
          <p:nvPr/>
        </p:nvSpPr>
        <p:spPr bwMode="auto">
          <a:xfrm>
            <a:off x="6819611" y="1777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35</a:t>
            </a:r>
          </a:p>
        </p:txBody>
      </p:sp>
      <p:sp>
        <p:nvSpPr>
          <p:cNvPr id="131" name="Oval 15"/>
          <p:cNvSpPr>
            <a:spLocks noChangeArrowheads="1"/>
          </p:cNvSpPr>
          <p:nvPr/>
        </p:nvSpPr>
        <p:spPr bwMode="auto">
          <a:xfrm>
            <a:off x="82821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50</a:t>
            </a:r>
          </a:p>
        </p:txBody>
      </p:sp>
      <p:sp>
        <p:nvSpPr>
          <p:cNvPr id="132" name="Oval 16"/>
          <p:cNvSpPr>
            <a:spLocks noChangeArrowheads="1"/>
          </p:cNvSpPr>
          <p:nvPr/>
        </p:nvSpPr>
        <p:spPr bwMode="auto">
          <a:xfrm>
            <a:off x="7215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40</a:t>
            </a:r>
          </a:p>
        </p:txBody>
      </p:sp>
      <p:sp>
        <p:nvSpPr>
          <p:cNvPr id="134" name="Oval 18"/>
          <p:cNvSpPr>
            <a:spLocks noChangeArrowheads="1"/>
          </p:cNvSpPr>
          <p:nvPr/>
        </p:nvSpPr>
        <p:spPr bwMode="auto">
          <a:xfrm>
            <a:off x="53865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10</a:t>
            </a:r>
          </a:p>
        </p:txBody>
      </p:sp>
      <p:sp>
        <p:nvSpPr>
          <p:cNvPr id="135" name="Oval 19"/>
          <p:cNvSpPr>
            <a:spLocks noChangeArrowheads="1"/>
          </p:cNvSpPr>
          <p:nvPr/>
        </p:nvSpPr>
        <p:spPr bwMode="auto">
          <a:xfrm>
            <a:off x="59199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20</a:t>
            </a:r>
          </a:p>
        </p:txBody>
      </p:sp>
      <p:sp>
        <p:nvSpPr>
          <p:cNvPr id="136" name="Oval 20"/>
          <p:cNvSpPr>
            <a:spLocks noChangeArrowheads="1"/>
          </p:cNvSpPr>
          <p:nvPr/>
        </p:nvSpPr>
        <p:spPr bwMode="auto">
          <a:xfrm>
            <a:off x="6910536" y="4444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30</a:t>
            </a:r>
          </a:p>
        </p:txBody>
      </p:sp>
      <p:sp>
        <p:nvSpPr>
          <p:cNvPr id="137" name="Line 21"/>
          <p:cNvSpPr>
            <a:spLocks noChangeShapeType="1"/>
          </p:cNvSpPr>
          <p:nvPr/>
        </p:nvSpPr>
        <p:spPr bwMode="auto">
          <a:xfrm flipH="1">
            <a:off x="6377136" y="2234952"/>
            <a:ext cx="53340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9" name="Line 23"/>
          <p:cNvSpPr>
            <a:spLocks noChangeShapeType="1"/>
          </p:cNvSpPr>
          <p:nvPr/>
        </p:nvSpPr>
        <p:spPr bwMode="auto">
          <a:xfrm>
            <a:off x="8129736" y="2996952"/>
            <a:ext cx="304800" cy="4572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4" name="Line 28"/>
          <p:cNvSpPr>
            <a:spLocks noChangeShapeType="1"/>
          </p:cNvSpPr>
          <p:nvPr/>
        </p:nvSpPr>
        <p:spPr bwMode="auto">
          <a:xfrm flipH="1">
            <a:off x="6826399" y="5017839"/>
            <a:ext cx="192088" cy="431800"/>
          </a:xfrm>
          <a:prstGeom prst="line">
            <a:avLst/>
          </a:prstGeom>
          <a:noFill/>
          <a:ln w="38100">
            <a:solidFill>
              <a:srgbClr val="00823B"/>
            </a:solidFill>
            <a:round/>
            <a:headEnd/>
            <a:tailEnd type="triangle" w="med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0" name="Oval 14"/>
          <p:cNvSpPr>
            <a:spLocks noChangeArrowheads="1"/>
          </p:cNvSpPr>
          <p:nvPr/>
        </p:nvSpPr>
        <p:spPr bwMode="auto">
          <a:xfrm>
            <a:off x="77487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45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7090706" y="1254378"/>
            <a:ext cx="441147" cy="513348"/>
            <a:chOff x="8028383" y="5651956"/>
            <a:chExt cx="441147" cy="513348"/>
          </a:xfrm>
        </p:grpSpPr>
        <p:sp>
          <p:nvSpPr>
            <p:cNvPr id="14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</a:p>
          </p:txBody>
        </p:sp>
      </p:grpSp>
      <p:grpSp>
        <p:nvGrpSpPr>
          <p:cNvPr id="146" name="组合 145"/>
          <p:cNvGrpSpPr/>
          <p:nvPr/>
        </p:nvGrpSpPr>
        <p:grpSpPr>
          <a:xfrm>
            <a:off x="8053536" y="2036430"/>
            <a:ext cx="441147" cy="513348"/>
            <a:chOff x="8028383" y="5651956"/>
            <a:chExt cx="441147" cy="513348"/>
          </a:xfrm>
        </p:grpSpPr>
        <p:sp>
          <p:nvSpPr>
            <p:cNvPr id="147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8" name="矩形 147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45</a:t>
              </a:r>
            </a:p>
          </p:txBody>
        </p:sp>
      </p:grpSp>
      <p:sp>
        <p:nvSpPr>
          <p:cNvPr id="149" name="Line 23"/>
          <p:cNvSpPr>
            <a:spLocks noChangeShapeType="1"/>
          </p:cNvSpPr>
          <p:nvPr/>
        </p:nvSpPr>
        <p:spPr bwMode="auto">
          <a:xfrm>
            <a:off x="7293277" y="2216289"/>
            <a:ext cx="531659" cy="3996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7275070" y="2129649"/>
            <a:ext cx="626066" cy="486302"/>
            <a:chOff x="7296030" y="1960481"/>
            <a:chExt cx="626066" cy="486302"/>
          </a:xfrm>
        </p:grpSpPr>
        <p:sp>
          <p:nvSpPr>
            <p:cNvPr id="140" name="Line 24"/>
            <p:cNvSpPr>
              <a:spLocks noChangeShapeType="1"/>
            </p:cNvSpPr>
            <p:nvPr/>
          </p:nvSpPr>
          <p:spPr bwMode="auto">
            <a:xfrm>
              <a:off x="7464896" y="1960481"/>
              <a:ext cx="457200" cy="332261"/>
            </a:xfrm>
            <a:prstGeom prst="line">
              <a:avLst/>
            </a:prstGeom>
            <a:noFill/>
            <a:ln w="38100">
              <a:solidFill>
                <a:srgbClr val="CC3300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8" name="Line 22"/>
            <p:cNvSpPr>
              <a:spLocks noChangeShapeType="1"/>
            </p:cNvSpPr>
            <p:nvPr/>
          </p:nvSpPr>
          <p:spPr bwMode="auto">
            <a:xfrm>
              <a:off x="7296030" y="2041646"/>
              <a:ext cx="533400" cy="405137"/>
            </a:xfrm>
            <a:prstGeom prst="line">
              <a:avLst/>
            </a:prstGeom>
            <a:noFill/>
            <a:ln w="57150">
              <a:solidFill>
                <a:srgbClr val="CC33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7104577" y="1254378"/>
            <a:ext cx="441147" cy="513348"/>
            <a:chOff x="8028383" y="5651956"/>
            <a:chExt cx="441147" cy="513348"/>
          </a:xfrm>
        </p:grpSpPr>
        <p:sp>
          <p:nvSpPr>
            <p:cNvPr id="151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矩形 151"/>
            <p:cNvSpPr/>
            <p:nvPr/>
          </p:nvSpPr>
          <p:spPr>
            <a:xfrm>
              <a:off x="8028384" y="5651956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5671748" y="2052693"/>
            <a:ext cx="495675" cy="467007"/>
            <a:chOff x="7532709" y="5698297"/>
            <a:chExt cx="495675" cy="467007"/>
          </a:xfrm>
        </p:grpSpPr>
        <p:sp>
          <p:nvSpPr>
            <p:cNvPr id="155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矩形 155"/>
            <p:cNvSpPr/>
            <p:nvPr/>
          </p:nvSpPr>
          <p:spPr>
            <a:xfrm>
              <a:off x="7532709" y="5698297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6259008" y="2141937"/>
            <a:ext cx="626066" cy="490830"/>
            <a:chOff x="6302720" y="1974211"/>
            <a:chExt cx="626066" cy="490830"/>
          </a:xfrm>
        </p:grpSpPr>
        <p:sp>
          <p:nvSpPr>
            <p:cNvPr id="141" name="Line 25"/>
            <p:cNvSpPr>
              <a:spLocks noChangeShapeType="1"/>
            </p:cNvSpPr>
            <p:nvPr/>
          </p:nvSpPr>
          <p:spPr bwMode="auto">
            <a:xfrm flipH="1">
              <a:off x="6302720" y="1974211"/>
              <a:ext cx="457200" cy="304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Line 21"/>
            <p:cNvSpPr>
              <a:spLocks noChangeShapeType="1"/>
            </p:cNvSpPr>
            <p:nvPr/>
          </p:nvSpPr>
          <p:spPr bwMode="auto">
            <a:xfrm flipH="1">
              <a:off x="6395386" y="2084041"/>
              <a:ext cx="533400" cy="3810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29" name="Oval 13"/>
          <p:cNvSpPr>
            <a:spLocks noChangeArrowheads="1"/>
          </p:cNvSpPr>
          <p:nvPr/>
        </p:nvSpPr>
        <p:spPr bwMode="auto">
          <a:xfrm>
            <a:off x="5919936" y="25397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15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6185825" y="3021908"/>
            <a:ext cx="445280" cy="533400"/>
            <a:chOff x="6206785" y="2852740"/>
            <a:chExt cx="445280" cy="533400"/>
          </a:xfrm>
        </p:grpSpPr>
        <p:sp>
          <p:nvSpPr>
            <p:cNvPr id="142" name="Line 26"/>
            <p:cNvSpPr>
              <a:spLocks noChangeShapeType="1"/>
            </p:cNvSpPr>
            <p:nvPr/>
          </p:nvSpPr>
          <p:spPr bwMode="auto">
            <a:xfrm>
              <a:off x="6206785" y="2963369"/>
              <a:ext cx="242141" cy="41463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Line 11"/>
            <p:cNvSpPr>
              <a:spLocks noChangeShapeType="1"/>
            </p:cNvSpPr>
            <p:nvPr/>
          </p:nvSpPr>
          <p:spPr bwMode="auto">
            <a:xfrm>
              <a:off x="6347265" y="2852740"/>
              <a:ext cx="3048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33" name="Oval 17"/>
          <p:cNvSpPr>
            <a:spLocks noChangeArrowheads="1"/>
          </p:cNvSpPr>
          <p:nvPr/>
        </p:nvSpPr>
        <p:spPr bwMode="auto">
          <a:xfrm>
            <a:off x="6453336" y="3454152"/>
            <a:ext cx="533400" cy="533400"/>
          </a:xfrm>
          <a:prstGeom prst="ellipse">
            <a:avLst/>
          </a:prstGeom>
          <a:solidFill>
            <a:srgbClr val="FFCCCC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25</a:t>
            </a:r>
          </a:p>
        </p:txBody>
      </p:sp>
      <p:grpSp>
        <p:nvGrpSpPr>
          <p:cNvPr id="45" name="组合 44"/>
          <p:cNvGrpSpPr/>
          <p:nvPr/>
        </p:nvGrpSpPr>
        <p:grpSpPr>
          <a:xfrm>
            <a:off x="6747978" y="3945161"/>
            <a:ext cx="337406" cy="546134"/>
            <a:chOff x="6768938" y="3775993"/>
            <a:chExt cx="337406" cy="546134"/>
          </a:xfrm>
        </p:grpSpPr>
        <p:sp>
          <p:nvSpPr>
            <p:cNvPr id="143" name="Line 27"/>
            <p:cNvSpPr>
              <a:spLocks noChangeShapeType="1"/>
            </p:cNvSpPr>
            <p:nvPr/>
          </p:nvSpPr>
          <p:spPr bwMode="auto">
            <a:xfrm>
              <a:off x="6768938" y="3915825"/>
              <a:ext cx="172716" cy="406302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Line 8"/>
            <p:cNvSpPr>
              <a:spLocks noChangeShapeType="1"/>
            </p:cNvSpPr>
            <p:nvPr/>
          </p:nvSpPr>
          <p:spPr bwMode="auto">
            <a:xfrm>
              <a:off x="6877744" y="3775993"/>
              <a:ext cx="228600" cy="5334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6720410" y="2987379"/>
            <a:ext cx="444095" cy="454295"/>
            <a:chOff x="8028383" y="5711009"/>
            <a:chExt cx="444095" cy="454295"/>
          </a:xfrm>
        </p:grpSpPr>
        <p:sp>
          <p:nvSpPr>
            <p:cNvPr id="160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矩形 160"/>
            <p:cNvSpPr/>
            <p:nvPr/>
          </p:nvSpPr>
          <p:spPr>
            <a:xfrm>
              <a:off x="8031332" y="571100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7185461" y="3990457"/>
            <a:ext cx="444095" cy="454295"/>
            <a:chOff x="8028383" y="5711009"/>
            <a:chExt cx="444095" cy="454295"/>
          </a:xfrm>
        </p:grpSpPr>
        <p:sp>
          <p:nvSpPr>
            <p:cNvPr id="163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矩形 163"/>
            <p:cNvSpPr/>
            <p:nvPr/>
          </p:nvSpPr>
          <p:spPr>
            <a:xfrm>
              <a:off x="8031332" y="5711009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grpSp>
        <p:nvGrpSpPr>
          <p:cNvPr id="165" name="组合 164"/>
          <p:cNvGrpSpPr/>
          <p:nvPr/>
        </p:nvGrpSpPr>
        <p:grpSpPr>
          <a:xfrm>
            <a:off x="6300936" y="5010339"/>
            <a:ext cx="441146" cy="439300"/>
            <a:chOff x="7587383" y="5726004"/>
            <a:chExt cx="441146" cy="439300"/>
          </a:xfrm>
        </p:grpSpPr>
        <p:sp>
          <p:nvSpPr>
            <p:cNvPr id="166" name="Line 24"/>
            <p:cNvSpPr>
              <a:spLocks noChangeShapeType="1"/>
            </p:cNvSpPr>
            <p:nvPr/>
          </p:nvSpPr>
          <p:spPr bwMode="auto">
            <a:xfrm flipH="1">
              <a:off x="8028383" y="5726004"/>
              <a:ext cx="1" cy="439300"/>
            </a:xfrm>
            <a:prstGeom prst="line">
              <a:avLst/>
            </a:prstGeom>
            <a:noFill/>
            <a:ln w="38100">
              <a:solidFill>
                <a:schemeClr val="accent2">
                  <a:lumMod val="50000"/>
                </a:schemeClr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矩形 166"/>
            <p:cNvSpPr/>
            <p:nvPr/>
          </p:nvSpPr>
          <p:spPr>
            <a:xfrm>
              <a:off x="7587383" y="5759190"/>
              <a:ext cx="441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kumimoji="1" lang="en-US" altLang="zh-CN" b="1" dirty="0">
                  <a:solidFill>
                    <a:schemeClr val="accent2">
                      <a:lumMod val="50000"/>
                    </a:schemeClr>
                  </a:solidFill>
                </a:rPr>
                <a:t>27</a:t>
              </a:r>
            </a:p>
          </p:txBody>
        </p:sp>
      </p:grpSp>
      <p:sp>
        <p:nvSpPr>
          <p:cNvPr id="46" name="矩形 45"/>
          <p:cNvSpPr/>
          <p:nvPr/>
        </p:nvSpPr>
        <p:spPr>
          <a:xfrm>
            <a:off x="6361095" y="547774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87046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" grpId="0" animBg="1"/>
      <p:bldP spid="4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736975" y="6119718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树的初始状态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4410018"/>
      </p:ext>
    </p:extLst>
  </p:cSld>
  <p:clrMapOvr>
    <a:masterClrMapping/>
  </p:clrMapOvr>
  <p:transition advTm="157">
    <p:zoom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>
            <a:off x="55657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5794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1" name="Text Box 65"/>
          <p:cNvSpPr txBox="1">
            <a:spLocks noChangeArrowheads="1"/>
          </p:cNvSpPr>
          <p:nvPr/>
        </p:nvSpPr>
        <p:spPr bwMode="auto">
          <a:xfrm>
            <a:off x="5900850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556375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1399708" y="6367212"/>
            <a:ext cx="72474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的中序直接前驱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替代，进而删除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3" name="乘号 2"/>
          <p:cNvSpPr/>
          <p:nvPr/>
        </p:nvSpPr>
        <p:spPr bwMode="auto">
          <a:xfrm>
            <a:off x="6649734" y="2409458"/>
            <a:ext cx="669925" cy="642528"/>
          </a:xfrm>
          <a:prstGeom prst="mathMultiply">
            <a:avLst/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50005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2" grpId="0" animBg="1"/>
      <p:bldP spid="71" grpId="0"/>
      <p:bldP spid="66" grpId="0" animBg="1"/>
      <p:bldP spid="3" grpId="0" animBg="1"/>
      <p:bldP spid="3" grpId="1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 flipV="1">
            <a:off x="74707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>
            <a:off x="73945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623175" y="4195936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7" name="Oval 31"/>
          <p:cNvSpPr>
            <a:spLocks noChangeArrowheads="1"/>
          </p:cNvSpPr>
          <p:nvPr/>
        </p:nvSpPr>
        <p:spPr bwMode="auto">
          <a:xfrm>
            <a:off x="7242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632575" y="377974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3" name="Text Box 67"/>
          <p:cNvSpPr txBox="1">
            <a:spLocks noChangeArrowheads="1"/>
          </p:cNvSpPr>
          <p:nvPr/>
        </p:nvSpPr>
        <p:spPr bwMode="auto">
          <a:xfrm>
            <a:off x="7196994" y="4643844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4" name="Text Box 68"/>
          <p:cNvSpPr txBox="1">
            <a:spLocks noChangeArrowheads="1"/>
          </p:cNvSpPr>
          <p:nvPr/>
        </p:nvSpPr>
        <p:spPr bwMode="auto">
          <a:xfrm>
            <a:off x="7997825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708775" y="2428603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39642" y="5810571"/>
            <a:ext cx="649889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节点最小失衡子树根，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为其最大高度孩子，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的最大高度孩子，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QRT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构成做单旋转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87" name="右弧形箭头 86"/>
          <p:cNvSpPr/>
          <p:nvPr/>
        </p:nvSpPr>
        <p:spPr bwMode="auto">
          <a:xfrm rot="16200000" flipV="1">
            <a:off x="6221328" y="2856214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695797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椭圆 106"/>
          <p:cNvSpPr/>
          <p:nvPr/>
        </p:nvSpPr>
        <p:spPr bwMode="auto">
          <a:xfrm>
            <a:off x="4697861" y="2106319"/>
            <a:ext cx="3422754" cy="3230543"/>
          </a:xfrm>
          <a:prstGeom prst="ellipse">
            <a:avLst/>
          </a:prstGeom>
          <a:solidFill>
            <a:schemeClr val="accent1">
              <a:lumMod val="90000"/>
              <a:alpha val="35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5" name="椭圆 104"/>
          <p:cNvSpPr/>
          <p:nvPr/>
        </p:nvSpPr>
        <p:spPr bwMode="auto">
          <a:xfrm rot="20674970">
            <a:off x="3685720" y="3754706"/>
            <a:ext cx="1255396" cy="1933824"/>
          </a:xfrm>
          <a:prstGeom prst="ellipse">
            <a:avLst/>
          </a:prstGeom>
          <a:solidFill>
            <a:srgbClr val="FFFF00">
              <a:alpha val="35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3" name="椭圆 102"/>
          <p:cNvSpPr/>
          <p:nvPr/>
        </p:nvSpPr>
        <p:spPr bwMode="auto">
          <a:xfrm rot="1630403">
            <a:off x="2268148" y="3756148"/>
            <a:ext cx="1562610" cy="2890431"/>
          </a:xfrm>
          <a:prstGeom prst="ellipse">
            <a:avLst/>
          </a:prstGeom>
          <a:solidFill>
            <a:srgbClr val="FFCCCC">
              <a:alpha val="62000"/>
            </a:srgb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椭圆 31"/>
          <p:cNvSpPr/>
          <p:nvPr/>
        </p:nvSpPr>
        <p:spPr bwMode="auto">
          <a:xfrm rot="1512624">
            <a:off x="612227" y="2760123"/>
            <a:ext cx="1962128" cy="3260608"/>
          </a:xfrm>
          <a:prstGeom prst="ellipse">
            <a:avLst/>
          </a:prstGeom>
          <a:solidFill>
            <a:schemeClr val="bg2">
              <a:lumMod val="40000"/>
              <a:lumOff val="60000"/>
              <a:alpha val="62000"/>
            </a:schemeClr>
          </a:solidFill>
          <a:ln w="34925" algn="ctr">
            <a:noFill/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Line 2"/>
          <p:cNvSpPr>
            <a:spLocks noChangeShapeType="1"/>
          </p:cNvSpPr>
          <p:nvPr/>
        </p:nvSpPr>
        <p:spPr bwMode="auto">
          <a:xfrm flipV="1">
            <a:off x="1069975" y="4478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Line 3"/>
          <p:cNvSpPr>
            <a:spLocks noChangeShapeType="1"/>
          </p:cNvSpPr>
          <p:nvPr/>
        </p:nvSpPr>
        <p:spPr bwMode="auto">
          <a:xfrm>
            <a:off x="41941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Line 4"/>
          <p:cNvSpPr>
            <a:spLocks noChangeShapeType="1"/>
          </p:cNvSpPr>
          <p:nvPr/>
        </p:nvSpPr>
        <p:spPr bwMode="auto">
          <a:xfrm>
            <a:off x="3279775" y="4478732"/>
            <a:ext cx="3048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Line 5"/>
          <p:cNvSpPr>
            <a:spLocks noChangeShapeType="1"/>
          </p:cNvSpPr>
          <p:nvPr/>
        </p:nvSpPr>
        <p:spPr bwMode="auto">
          <a:xfrm flipV="1">
            <a:off x="2898775" y="4478732"/>
            <a:ext cx="381000" cy="762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Line 9"/>
          <p:cNvSpPr>
            <a:spLocks noChangeShapeType="1"/>
          </p:cNvSpPr>
          <p:nvPr/>
        </p:nvSpPr>
        <p:spPr bwMode="auto">
          <a:xfrm flipV="1">
            <a:off x="69373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" name="Line 12"/>
          <p:cNvSpPr>
            <a:spLocks noChangeShapeType="1"/>
          </p:cNvSpPr>
          <p:nvPr/>
        </p:nvSpPr>
        <p:spPr bwMode="auto">
          <a:xfrm>
            <a:off x="19081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Line 14"/>
          <p:cNvSpPr>
            <a:spLocks noChangeShapeType="1"/>
          </p:cNvSpPr>
          <p:nvPr/>
        </p:nvSpPr>
        <p:spPr bwMode="auto">
          <a:xfrm flipH="1" flipV="1">
            <a:off x="6632575" y="28785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1" name="Line 15"/>
          <p:cNvSpPr>
            <a:spLocks noChangeShapeType="1"/>
          </p:cNvSpPr>
          <p:nvPr/>
        </p:nvSpPr>
        <p:spPr bwMode="auto">
          <a:xfrm flipV="1">
            <a:off x="56419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2" name="Oval 16"/>
          <p:cNvSpPr>
            <a:spLocks noChangeArrowheads="1"/>
          </p:cNvSpPr>
          <p:nvPr/>
        </p:nvSpPr>
        <p:spPr bwMode="auto">
          <a:xfrm>
            <a:off x="2136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D</a:t>
            </a:r>
            <a:endParaRPr kumimoji="1" lang="zh-CN" altLang="en-US" sz="2400" b="1" dirty="0"/>
          </a:p>
        </p:txBody>
      </p:sp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 flipV="1">
            <a:off x="2517775" y="53169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 flipV="1">
            <a:off x="14509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2223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B</a:t>
            </a:r>
            <a:endParaRPr kumimoji="1" lang="zh-CN" altLang="en-US" sz="2400" b="1" dirty="0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2212975" y="58503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F</a:t>
            </a:r>
            <a:endParaRPr kumimoji="1" lang="zh-CN" altLang="en-US" sz="2400" b="1" dirty="0"/>
          </a:p>
        </p:txBody>
      </p:sp>
      <p:sp>
        <p:nvSpPr>
          <p:cNvPr id="30" name="Oval 24"/>
          <p:cNvSpPr>
            <a:spLocks noChangeArrowheads="1"/>
          </p:cNvSpPr>
          <p:nvPr/>
        </p:nvSpPr>
        <p:spPr bwMode="auto">
          <a:xfrm>
            <a:off x="30511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H</a:t>
            </a:r>
            <a:endParaRPr kumimoji="1" lang="zh-CN" altLang="en-US" sz="2400" b="1" dirty="0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39655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K</a:t>
            </a:r>
            <a:endParaRPr kumimoji="1" lang="zh-CN" altLang="en-US" sz="2400" b="1" dirty="0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6708775" y="41739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S</a:t>
            </a:r>
            <a:endParaRPr kumimoji="1" lang="zh-CN" altLang="en-US" sz="2400" b="1" dirty="0"/>
          </a:p>
        </p:txBody>
      </p:sp>
      <p:sp>
        <p:nvSpPr>
          <p:cNvPr id="35" name="Oval 29"/>
          <p:cNvSpPr>
            <a:spLocks noChangeArrowheads="1"/>
          </p:cNvSpPr>
          <p:nvPr/>
        </p:nvSpPr>
        <p:spPr bwMode="auto">
          <a:xfrm>
            <a:off x="2670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G</a:t>
            </a:r>
            <a:endParaRPr kumimoji="1" lang="zh-CN" altLang="en-US" sz="2400" b="1" dirty="0"/>
          </a:p>
        </p:txBody>
      </p:sp>
      <p:sp>
        <p:nvSpPr>
          <p:cNvPr id="36" name="Oval 30"/>
          <p:cNvSpPr>
            <a:spLocks noChangeArrowheads="1"/>
          </p:cNvSpPr>
          <p:nvPr/>
        </p:nvSpPr>
        <p:spPr bwMode="auto">
          <a:xfrm>
            <a:off x="7651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A</a:t>
            </a:r>
            <a:endParaRPr kumimoji="1" lang="zh-CN" altLang="en-US" sz="2400" b="1" dirty="0"/>
          </a:p>
        </p:txBody>
      </p:sp>
      <p:sp>
        <p:nvSpPr>
          <p:cNvPr id="38" name="Oval 32"/>
          <p:cNvSpPr>
            <a:spLocks noChangeArrowheads="1"/>
          </p:cNvSpPr>
          <p:nvPr/>
        </p:nvSpPr>
        <p:spPr bwMode="auto">
          <a:xfrm>
            <a:off x="33559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I</a:t>
            </a:r>
            <a:endParaRPr kumimoji="1" lang="zh-CN" altLang="en-US" sz="2400" b="1" dirty="0"/>
          </a:p>
        </p:txBody>
      </p:sp>
      <p:sp>
        <p:nvSpPr>
          <p:cNvPr id="39" name="Oval 33"/>
          <p:cNvSpPr>
            <a:spLocks noChangeArrowheads="1"/>
          </p:cNvSpPr>
          <p:nvPr/>
        </p:nvSpPr>
        <p:spPr bwMode="auto">
          <a:xfrm>
            <a:off x="4270375" y="50121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L</a:t>
            </a:r>
            <a:endParaRPr kumimoji="1" lang="zh-CN" altLang="en-US" sz="2400" b="1" dirty="0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1" name="Oval 35"/>
          <p:cNvSpPr>
            <a:spLocks noChangeArrowheads="1"/>
          </p:cNvSpPr>
          <p:nvPr/>
        </p:nvSpPr>
        <p:spPr bwMode="auto">
          <a:xfrm>
            <a:off x="16795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C</a:t>
            </a:r>
            <a:endParaRPr kumimoji="1" lang="zh-CN" altLang="en-US" sz="2400" b="1" dirty="0"/>
          </a:p>
        </p:txBody>
      </p:sp>
      <p:sp>
        <p:nvSpPr>
          <p:cNvPr id="42" name="Oval 36"/>
          <p:cNvSpPr>
            <a:spLocks noChangeArrowheads="1"/>
          </p:cNvSpPr>
          <p:nvPr/>
        </p:nvSpPr>
        <p:spPr bwMode="auto">
          <a:xfrm>
            <a:off x="71659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T</a:t>
            </a:r>
            <a:endParaRPr kumimoji="1" lang="zh-CN" altLang="en-US" sz="2400" b="1" dirty="0"/>
          </a:p>
        </p:txBody>
      </p:sp>
      <p:sp>
        <p:nvSpPr>
          <p:cNvPr id="44" name="Oval 38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P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67" name="Text Box 61"/>
          <p:cNvSpPr txBox="1">
            <a:spLocks noChangeArrowheads="1"/>
          </p:cNvSpPr>
          <p:nvPr/>
        </p:nvSpPr>
        <p:spPr bwMode="auto">
          <a:xfrm>
            <a:off x="572258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8" name="Text Box 62"/>
          <p:cNvSpPr txBox="1">
            <a:spLocks noChangeArrowheads="1"/>
          </p:cNvSpPr>
          <p:nvPr/>
        </p:nvSpPr>
        <p:spPr bwMode="auto">
          <a:xfrm>
            <a:off x="2012418" y="55598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69" name="Text Box 63"/>
          <p:cNvSpPr txBox="1">
            <a:spLocks noChangeArrowheads="1"/>
          </p:cNvSpPr>
          <p:nvPr/>
        </p:nvSpPr>
        <p:spPr bwMode="auto">
          <a:xfrm>
            <a:off x="3707904" y="47878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0" name="Text Box 64"/>
          <p:cNvSpPr txBox="1">
            <a:spLocks noChangeArrowheads="1"/>
          </p:cNvSpPr>
          <p:nvPr/>
        </p:nvSpPr>
        <p:spPr bwMode="auto">
          <a:xfrm>
            <a:off x="4644008" y="471585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2" name="Text Box 66"/>
          <p:cNvSpPr txBox="1">
            <a:spLocks noChangeArrowheads="1"/>
          </p:cNvSpPr>
          <p:nvPr/>
        </p:nvSpPr>
        <p:spPr bwMode="auto">
          <a:xfrm>
            <a:off x="651621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7" name="Text Box 71"/>
          <p:cNvSpPr txBox="1">
            <a:spLocks noChangeArrowheads="1"/>
          </p:cNvSpPr>
          <p:nvPr/>
        </p:nvSpPr>
        <p:spPr bwMode="auto">
          <a:xfrm>
            <a:off x="1364346" y="30452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8" name="Text Box 72"/>
          <p:cNvSpPr txBox="1">
            <a:spLocks noChangeArrowheads="1"/>
          </p:cNvSpPr>
          <p:nvPr/>
        </p:nvSpPr>
        <p:spPr bwMode="auto">
          <a:xfrm>
            <a:off x="903318" y="38834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79" name="Text Box 73"/>
          <p:cNvSpPr txBox="1">
            <a:spLocks noChangeArrowheads="1"/>
          </p:cNvSpPr>
          <p:nvPr/>
        </p:nvSpPr>
        <p:spPr bwMode="auto">
          <a:xfrm>
            <a:off x="2415486" y="47216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0" name="Text Box 74"/>
          <p:cNvSpPr txBox="1">
            <a:spLocks noChangeArrowheads="1"/>
          </p:cNvSpPr>
          <p:nvPr/>
        </p:nvSpPr>
        <p:spPr bwMode="auto">
          <a:xfrm>
            <a:off x="29195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1" name="Text Box 75"/>
          <p:cNvSpPr txBox="1">
            <a:spLocks noChangeArrowheads="1"/>
          </p:cNvSpPr>
          <p:nvPr/>
        </p:nvSpPr>
        <p:spPr bwMode="auto">
          <a:xfrm>
            <a:off x="4264025" y="3923764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2" name="Text Box 76"/>
          <p:cNvSpPr txBox="1">
            <a:spLocks noChangeArrowheads="1"/>
          </p:cNvSpPr>
          <p:nvPr/>
        </p:nvSpPr>
        <p:spPr bwMode="auto">
          <a:xfrm>
            <a:off x="5203825" y="298766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3" name="Text Box 77"/>
          <p:cNvSpPr txBox="1">
            <a:spLocks noChangeArrowheads="1"/>
          </p:cNvSpPr>
          <p:nvPr/>
        </p:nvSpPr>
        <p:spPr bwMode="auto">
          <a:xfrm>
            <a:off x="7413625" y="28785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4" name="Text Box 78"/>
          <p:cNvSpPr txBox="1">
            <a:spLocks noChangeArrowheads="1"/>
          </p:cNvSpPr>
          <p:nvPr/>
        </p:nvSpPr>
        <p:spPr bwMode="auto">
          <a:xfrm>
            <a:off x="6686241" y="2459188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sp>
        <p:nvSpPr>
          <p:cNvPr id="86" name="Text Box 61"/>
          <p:cNvSpPr txBox="1">
            <a:spLocks noChangeArrowheads="1"/>
          </p:cNvSpPr>
          <p:nvPr/>
        </p:nvSpPr>
        <p:spPr bwMode="auto">
          <a:xfrm>
            <a:off x="2228442" y="3851756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" name="矩形 3"/>
          <p:cNvSpPr/>
          <p:nvPr/>
        </p:nvSpPr>
        <p:spPr>
          <a:xfrm>
            <a:off x="3083209" y="5743961"/>
            <a:ext cx="578083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调整后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的右子树高度减少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，与左子树高度变为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，需要继续调整节点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</a:p>
        </p:txBody>
      </p:sp>
      <p:sp>
        <p:nvSpPr>
          <p:cNvPr id="66" name="Oval 26"/>
          <p:cNvSpPr>
            <a:spLocks noChangeArrowheads="1"/>
          </p:cNvSpPr>
          <p:nvPr/>
        </p:nvSpPr>
        <p:spPr bwMode="auto">
          <a:xfrm>
            <a:off x="62515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R</a:t>
            </a:r>
            <a:endParaRPr kumimoji="1" lang="zh-CN" altLang="en-US" sz="2400" b="1" dirty="0"/>
          </a:p>
        </p:txBody>
      </p:sp>
      <p:sp>
        <p:nvSpPr>
          <p:cNvPr id="91" name="Line 8"/>
          <p:cNvSpPr>
            <a:spLocks noChangeShapeType="1"/>
          </p:cNvSpPr>
          <p:nvPr/>
        </p:nvSpPr>
        <p:spPr bwMode="auto">
          <a:xfrm>
            <a:off x="5585632" y="3645024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2" name="Line 9"/>
          <p:cNvSpPr>
            <a:spLocks noChangeShapeType="1"/>
          </p:cNvSpPr>
          <p:nvPr/>
        </p:nvSpPr>
        <p:spPr bwMode="auto">
          <a:xfrm flipV="1">
            <a:off x="5128432" y="3721224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3" name="Oval 27"/>
          <p:cNvSpPr>
            <a:spLocks noChangeArrowheads="1"/>
          </p:cNvSpPr>
          <p:nvPr/>
        </p:nvSpPr>
        <p:spPr bwMode="auto">
          <a:xfrm>
            <a:off x="4899832" y="4178424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N</a:t>
            </a:r>
            <a:endParaRPr kumimoji="1" lang="zh-CN" altLang="en-US" sz="2400" b="1" dirty="0"/>
          </a:p>
        </p:txBody>
      </p:sp>
      <p:sp>
        <p:nvSpPr>
          <p:cNvPr id="94" name="Oval 28"/>
          <p:cNvSpPr>
            <a:spLocks noChangeArrowheads="1"/>
          </p:cNvSpPr>
          <p:nvPr/>
        </p:nvSpPr>
        <p:spPr bwMode="auto">
          <a:xfrm>
            <a:off x="5814232" y="4200428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Q</a:t>
            </a:r>
            <a:endParaRPr kumimoji="1" lang="zh-CN" altLang="en-US" sz="2400" b="1" dirty="0"/>
          </a:p>
        </p:txBody>
      </p:sp>
      <p:sp>
        <p:nvSpPr>
          <p:cNvPr id="95" name="Text Box 66"/>
          <p:cNvSpPr txBox="1">
            <a:spLocks noChangeArrowheads="1"/>
          </p:cNvSpPr>
          <p:nvPr/>
        </p:nvSpPr>
        <p:spPr bwMode="auto">
          <a:xfrm>
            <a:off x="4823632" y="37842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96" name="Text Box 68"/>
          <p:cNvSpPr txBox="1">
            <a:spLocks noChangeArrowheads="1"/>
          </p:cNvSpPr>
          <p:nvPr/>
        </p:nvSpPr>
        <p:spPr bwMode="auto">
          <a:xfrm>
            <a:off x="6044866" y="3789040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3" name="Oval 37"/>
          <p:cNvSpPr>
            <a:spLocks noChangeArrowheads="1"/>
          </p:cNvSpPr>
          <p:nvPr/>
        </p:nvSpPr>
        <p:spPr bwMode="auto">
          <a:xfrm>
            <a:off x="53371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O</a:t>
            </a:r>
            <a:endParaRPr kumimoji="1" lang="zh-CN" altLang="en-US" sz="2400" b="1" dirty="0"/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4031708" y="1426267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</p:txBody>
      </p:sp>
      <p:sp>
        <p:nvSpPr>
          <p:cNvPr id="98" name="Text Box 64"/>
          <p:cNvSpPr txBox="1">
            <a:spLocks noChangeArrowheads="1"/>
          </p:cNvSpPr>
          <p:nvPr/>
        </p:nvSpPr>
        <p:spPr bwMode="auto">
          <a:xfrm>
            <a:off x="3159585" y="2525995"/>
            <a:ext cx="38985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</p:txBody>
      </p:sp>
      <p:sp>
        <p:nvSpPr>
          <p:cNvPr id="99" name="Text Box 64"/>
          <p:cNvSpPr txBox="1">
            <a:spLocks noChangeArrowheads="1"/>
          </p:cNvSpPr>
          <p:nvPr/>
        </p:nvSpPr>
        <p:spPr bwMode="auto">
          <a:xfrm>
            <a:off x="4026366" y="3355067"/>
            <a:ext cx="362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</p:txBody>
      </p:sp>
      <p:sp>
        <p:nvSpPr>
          <p:cNvPr id="100" name="右弧形箭头 99"/>
          <p:cNvSpPr/>
          <p:nvPr/>
        </p:nvSpPr>
        <p:spPr bwMode="auto">
          <a:xfrm rot="16200000" flipV="1">
            <a:off x="2566171" y="2841936"/>
            <a:ext cx="384343" cy="751368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1" name="右弧形箭头 100"/>
          <p:cNvSpPr/>
          <p:nvPr/>
        </p:nvSpPr>
        <p:spPr bwMode="auto">
          <a:xfrm rot="16200000">
            <a:off x="4470922" y="1980426"/>
            <a:ext cx="420516" cy="939572"/>
          </a:xfrm>
          <a:prstGeom prst="curvedLeftArrow">
            <a:avLst>
              <a:gd name="adj1" fmla="val 16019"/>
              <a:gd name="adj2" fmla="val 88617"/>
              <a:gd name="adj3" fmla="val 63300"/>
            </a:avLst>
          </a:prstGeom>
          <a:solidFill>
            <a:srgbClr val="FF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2" name="Text Box 64"/>
          <p:cNvSpPr txBox="1">
            <a:spLocks noChangeArrowheads="1"/>
          </p:cNvSpPr>
          <p:nvPr/>
        </p:nvSpPr>
        <p:spPr bwMode="auto">
          <a:xfrm>
            <a:off x="877433" y="5581579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104" name="Text Box 64"/>
          <p:cNvSpPr txBox="1">
            <a:spLocks noChangeArrowheads="1"/>
          </p:cNvSpPr>
          <p:nvPr/>
        </p:nvSpPr>
        <p:spPr bwMode="auto">
          <a:xfrm>
            <a:off x="2586619" y="6212845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106" name="Text Box 64"/>
          <p:cNvSpPr txBox="1">
            <a:spLocks noChangeArrowheads="1"/>
          </p:cNvSpPr>
          <p:nvPr/>
        </p:nvSpPr>
        <p:spPr bwMode="auto">
          <a:xfrm>
            <a:off x="3813175" y="527460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108" name="Text Box 64"/>
          <p:cNvSpPr txBox="1">
            <a:spLocks noChangeArrowheads="1"/>
          </p:cNvSpPr>
          <p:nvPr/>
        </p:nvSpPr>
        <p:spPr bwMode="auto">
          <a:xfrm>
            <a:off x="6720042" y="4855044"/>
            <a:ext cx="6094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b="1" baseline="-25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</a:p>
        </p:txBody>
      </p:sp>
      <p:sp>
        <p:nvSpPr>
          <p:cNvPr id="87" name="TextBox 20"/>
          <p:cNvSpPr txBox="1">
            <a:spLocks noChangeArrowheads="1"/>
          </p:cNvSpPr>
          <p:nvPr/>
        </p:nvSpPr>
        <p:spPr bwMode="auto">
          <a:xfrm>
            <a:off x="6046214" y="1130082"/>
            <a:ext cx="2964027" cy="1323439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单次调整（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种可能的旋转平衡，或一次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组装调整）完后，可能会产生新的不平衡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033916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5" grpId="0" animBg="1"/>
      <p:bldP spid="103" grpId="0" animBg="1"/>
      <p:bldP spid="32" grpId="0" animBg="1"/>
      <p:bldP spid="4" grpId="0"/>
      <p:bldP spid="97" grpId="0"/>
      <p:bldP spid="98" grpId="0"/>
      <p:bldP spid="99" grpId="0"/>
      <p:bldP spid="100" grpId="0" animBg="1"/>
      <p:bldP spid="101" grpId="0" animBg="1"/>
      <p:bldP spid="102" grpId="0"/>
      <p:bldP spid="104" grpId="0"/>
      <p:bldP spid="106" grpId="0"/>
      <p:bldP spid="10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Line 17"/>
          <p:cNvSpPr>
            <a:spLocks noChangeShapeType="1"/>
          </p:cNvSpPr>
          <p:nvPr/>
        </p:nvSpPr>
        <p:spPr bwMode="auto">
          <a:xfrm>
            <a:off x="4575175" y="2040332"/>
            <a:ext cx="18288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" name="Line 19"/>
          <p:cNvSpPr>
            <a:spLocks noChangeShapeType="1"/>
          </p:cNvSpPr>
          <p:nvPr/>
        </p:nvSpPr>
        <p:spPr bwMode="auto">
          <a:xfrm flipV="1">
            <a:off x="56746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1" name="Line 13"/>
          <p:cNvSpPr>
            <a:spLocks noChangeShapeType="1"/>
          </p:cNvSpPr>
          <p:nvPr/>
        </p:nvSpPr>
        <p:spPr bwMode="auto">
          <a:xfrm flipH="1" flipV="1">
            <a:off x="6589003" y="2786663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4857254" y="2183795"/>
            <a:ext cx="2917327" cy="3256024"/>
            <a:chOff x="4857254" y="2183795"/>
            <a:chExt cx="2917327" cy="3256024"/>
          </a:xfrm>
        </p:grpSpPr>
        <p:grpSp>
          <p:nvGrpSpPr>
            <p:cNvPr id="34" name="组合 33"/>
            <p:cNvGrpSpPr/>
            <p:nvPr/>
          </p:nvGrpSpPr>
          <p:grpSpPr>
            <a:xfrm>
              <a:off x="4857254" y="2183795"/>
              <a:ext cx="2917327" cy="2462056"/>
              <a:chOff x="4823632" y="2195572"/>
              <a:chExt cx="2917327" cy="2462056"/>
            </a:xfrm>
          </p:grpSpPr>
          <p:sp>
            <p:nvSpPr>
              <p:cNvPr id="15" name="Line 9"/>
              <p:cNvSpPr>
                <a:spLocks noChangeShapeType="1"/>
              </p:cNvSpPr>
              <p:nvPr/>
            </p:nvSpPr>
            <p:spPr bwMode="auto">
              <a:xfrm flipV="1">
                <a:off x="6937375" y="37167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0" name="Line 14"/>
              <p:cNvSpPr>
                <a:spLocks noChangeShapeType="1"/>
              </p:cNvSpPr>
              <p:nvPr/>
            </p:nvSpPr>
            <p:spPr bwMode="auto">
              <a:xfrm flipH="1" flipV="1">
                <a:off x="6632575" y="28785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" name="Line 15"/>
              <p:cNvSpPr>
                <a:spLocks noChangeShapeType="1"/>
              </p:cNvSpPr>
              <p:nvPr/>
            </p:nvSpPr>
            <p:spPr bwMode="auto">
              <a:xfrm flipV="1">
                <a:off x="5641975" y="2802332"/>
                <a:ext cx="762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3" name="Oval 27"/>
              <p:cNvSpPr>
                <a:spLocks noChangeArrowheads="1"/>
              </p:cNvSpPr>
              <p:nvPr/>
            </p:nvSpPr>
            <p:spPr bwMode="auto">
              <a:xfrm>
                <a:off x="67087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S</a:t>
                </a:r>
                <a:endParaRPr kumimoji="1" lang="zh-CN" altLang="en-US" sz="2400" b="1" dirty="0"/>
              </a:p>
            </p:txBody>
          </p:sp>
          <p:sp>
            <p:nvSpPr>
              <p:cNvPr id="42" name="Oval 36"/>
              <p:cNvSpPr>
                <a:spLocks noChangeArrowheads="1"/>
              </p:cNvSpPr>
              <p:nvPr/>
            </p:nvSpPr>
            <p:spPr bwMode="auto">
              <a:xfrm>
                <a:off x="71659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T</a:t>
                </a:r>
                <a:endParaRPr kumimoji="1" lang="zh-CN" altLang="en-US" sz="2400" b="1" dirty="0"/>
              </a:p>
            </p:txBody>
          </p:sp>
          <p:sp>
            <p:nvSpPr>
              <p:cNvPr id="44" name="Oval 38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P</a:t>
                </a:r>
                <a:endParaRPr kumimoji="1" lang="zh-CN" altLang="en-US" sz="2400" b="1" dirty="0"/>
              </a:p>
            </p:txBody>
          </p:sp>
          <p:sp>
            <p:nvSpPr>
              <p:cNvPr id="72" name="Text Box 66"/>
              <p:cNvSpPr txBox="1">
                <a:spLocks noChangeArrowheads="1"/>
              </p:cNvSpPr>
              <p:nvPr/>
            </p:nvSpPr>
            <p:spPr bwMode="auto">
              <a:xfrm>
                <a:off x="651621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2" name="Text Box 76"/>
              <p:cNvSpPr txBox="1">
                <a:spLocks noChangeArrowheads="1"/>
              </p:cNvSpPr>
              <p:nvPr/>
            </p:nvSpPr>
            <p:spPr bwMode="auto">
              <a:xfrm>
                <a:off x="5203825" y="29876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3" name="Text Box 77"/>
              <p:cNvSpPr txBox="1">
                <a:spLocks noChangeArrowheads="1"/>
              </p:cNvSpPr>
              <p:nvPr/>
            </p:nvSpPr>
            <p:spPr bwMode="auto">
              <a:xfrm>
                <a:off x="7413625" y="287853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4" name="Text Box 78"/>
              <p:cNvSpPr txBox="1">
                <a:spLocks noChangeArrowheads="1"/>
              </p:cNvSpPr>
              <p:nvPr/>
            </p:nvSpPr>
            <p:spPr bwMode="auto">
              <a:xfrm>
                <a:off x="6556375" y="219557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6" name="Oval 26"/>
              <p:cNvSpPr>
                <a:spLocks noChangeArrowheads="1"/>
              </p:cNvSpPr>
              <p:nvPr/>
            </p:nvSpPr>
            <p:spPr bwMode="auto">
              <a:xfrm>
                <a:off x="6251575" y="24975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R</a:t>
                </a:r>
                <a:endParaRPr kumimoji="1" lang="zh-CN" altLang="en-US" sz="2400" b="1" dirty="0"/>
              </a:p>
            </p:txBody>
          </p:sp>
          <p:sp>
            <p:nvSpPr>
              <p:cNvPr id="91" name="Line 8"/>
              <p:cNvSpPr>
                <a:spLocks noChangeShapeType="1"/>
              </p:cNvSpPr>
              <p:nvPr/>
            </p:nvSpPr>
            <p:spPr bwMode="auto">
              <a:xfrm>
                <a:off x="5585632" y="3645024"/>
                <a:ext cx="381000" cy="6096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" name="Line 9"/>
              <p:cNvSpPr>
                <a:spLocks noChangeShapeType="1"/>
              </p:cNvSpPr>
              <p:nvPr/>
            </p:nvSpPr>
            <p:spPr bwMode="auto">
              <a:xfrm flipV="1">
                <a:off x="5128432" y="3721224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3" name="Oval 27"/>
              <p:cNvSpPr>
                <a:spLocks noChangeArrowheads="1"/>
              </p:cNvSpPr>
              <p:nvPr/>
            </p:nvSpPr>
            <p:spPr bwMode="auto">
              <a:xfrm>
                <a:off x="4899832" y="4178424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N</a:t>
                </a:r>
                <a:endParaRPr kumimoji="1" lang="zh-CN" altLang="en-US" sz="2400" b="1" dirty="0"/>
              </a:p>
            </p:txBody>
          </p:sp>
          <p:sp>
            <p:nvSpPr>
              <p:cNvPr id="94" name="Oval 28"/>
              <p:cNvSpPr>
                <a:spLocks noChangeArrowheads="1"/>
              </p:cNvSpPr>
              <p:nvPr/>
            </p:nvSpPr>
            <p:spPr bwMode="auto">
              <a:xfrm>
                <a:off x="5814232" y="4200428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Q</a:t>
                </a:r>
                <a:endParaRPr kumimoji="1" lang="zh-CN" altLang="en-US" sz="2400" b="1" dirty="0"/>
              </a:p>
            </p:txBody>
          </p:sp>
          <p:sp>
            <p:nvSpPr>
              <p:cNvPr id="95" name="Text Box 66"/>
              <p:cNvSpPr txBox="1">
                <a:spLocks noChangeArrowheads="1"/>
              </p:cNvSpPr>
              <p:nvPr/>
            </p:nvSpPr>
            <p:spPr bwMode="auto">
              <a:xfrm>
                <a:off x="4823632" y="37842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96" name="Text Box 68"/>
              <p:cNvSpPr txBox="1">
                <a:spLocks noChangeArrowheads="1"/>
              </p:cNvSpPr>
              <p:nvPr/>
            </p:nvSpPr>
            <p:spPr bwMode="auto">
              <a:xfrm>
                <a:off x="6044866" y="378904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43" name="Oval 37"/>
              <p:cNvSpPr>
                <a:spLocks noChangeArrowheads="1"/>
              </p:cNvSpPr>
              <p:nvPr/>
            </p:nvSpPr>
            <p:spPr bwMode="auto">
              <a:xfrm>
                <a:off x="5337175" y="33357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O</a:t>
                </a:r>
                <a:endParaRPr kumimoji="1" lang="zh-CN" altLang="en-US" sz="2400" b="1" dirty="0"/>
              </a:p>
            </p:txBody>
          </p:sp>
        </p:grpSp>
        <p:sp>
          <p:nvSpPr>
            <p:cNvPr id="90" name="Text Box 64"/>
            <p:cNvSpPr txBox="1">
              <a:spLocks noChangeArrowheads="1"/>
            </p:cNvSpPr>
            <p:nvPr/>
          </p:nvSpPr>
          <p:spPr bwMode="auto">
            <a:xfrm>
              <a:off x="6720042" y="4855044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594394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节点删除实例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Line 10"/>
          <p:cNvSpPr>
            <a:spLocks noChangeShapeType="1"/>
          </p:cNvSpPr>
          <p:nvPr/>
        </p:nvSpPr>
        <p:spPr bwMode="auto">
          <a:xfrm>
            <a:off x="3736975" y="3640532"/>
            <a:ext cx="381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Line 11"/>
          <p:cNvSpPr>
            <a:spLocks noChangeShapeType="1"/>
          </p:cNvSpPr>
          <p:nvPr/>
        </p:nvSpPr>
        <p:spPr bwMode="auto">
          <a:xfrm flipV="1">
            <a:off x="3279775" y="3716732"/>
            <a:ext cx="381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9" name="Line 13"/>
          <p:cNvSpPr>
            <a:spLocks noChangeShapeType="1"/>
          </p:cNvSpPr>
          <p:nvPr/>
        </p:nvSpPr>
        <p:spPr bwMode="auto">
          <a:xfrm flipH="1" flipV="1">
            <a:off x="28987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1984375" y="2802332"/>
            <a:ext cx="762000" cy="685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 flipV="1">
            <a:off x="2974975" y="2040332"/>
            <a:ext cx="1524000" cy="609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" name="Oval 34"/>
          <p:cNvSpPr>
            <a:spLocks noChangeArrowheads="1"/>
          </p:cNvSpPr>
          <p:nvPr/>
        </p:nvSpPr>
        <p:spPr bwMode="auto">
          <a:xfrm>
            <a:off x="3508375" y="33357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45" name="Oval 39"/>
          <p:cNvSpPr>
            <a:spLocks noChangeArrowheads="1"/>
          </p:cNvSpPr>
          <p:nvPr/>
        </p:nvSpPr>
        <p:spPr bwMode="auto">
          <a:xfrm>
            <a:off x="2593975" y="2497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E</a:t>
            </a:r>
            <a:endParaRPr kumimoji="1" lang="zh-CN" altLang="en-US" sz="2400" b="1" dirty="0"/>
          </a:p>
        </p:txBody>
      </p:sp>
      <p:sp>
        <p:nvSpPr>
          <p:cNvPr id="46" name="Oval 40"/>
          <p:cNvSpPr>
            <a:spLocks noChangeArrowheads="1"/>
          </p:cNvSpPr>
          <p:nvPr/>
        </p:nvSpPr>
        <p:spPr bwMode="auto">
          <a:xfrm>
            <a:off x="43465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75" name="Text Box 69"/>
          <p:cNvSpPr txBox="1">
            <a:spLocks noChangeArrowheads="1"/>
          </p:cNvSpPr>
          <p:nvPr/>
        </p:nvSpPr>
        <p:spPr bwMode="auto">
          <a:xfrm>
            <a:off x="4721225" y="1445019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</p:txBody>
      </p:sp>
      <p:sp>
        <p:nvSpPr>
          <p:cNvPr id="76" name="Text Box 70"/>
          <p:cNvSpPr txBox="1">
            <a:spLocks noChangeArrowheads="1"/>
          </p:cNvSpPr>
          <p:nvPr/>
        </p:nvSpPr>
        <p:spPr bwMode="auto">
          <a:xfrm>
            <a:off x="3813175" y="3030932"/>
            <a:ext cx="32733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</p:txBody>
      </p:sp>
      <p:sp>
        <p:nvSpPr>
          <p:cNvPr id="85" name="Text Box 79"/>
          <p:cNvSpPr txBox="1">
            <a:spLocks noChangeArrowheads="1"/>
          </p:cNvSpPr>
          <p:nvPr/>
        </p:nvSpPr>
        <p:spPr bwMode="auto">
          <a:xfrm>
            <a:off x="2372458" y="2195572"/>
            <a:ext cx="42832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</a:p>
        </p:txBody>
      </p:sp>
      <p:grpSp>
        <p:nvGrpSpPr>
          <p:cNvPr id="37" name="组合 36"/>
          <p:cNvGrpSpPr/>
          <p:nvPr/>
        </p:nvGrpSpPr>
        <p:grpSpPr>
          <a:xfrm>
            <a:off x="578879" y="3045491"/>
            <a:ext cx="2021717" cy="3120863"/>
            <a:chOff x="578879" y="3045491"/>
            <a:chExt cx="2021717" cy="3120863"/>
          </a:xfrm>
        </p:grpSpPr>
        <p:grpSp>
          <p:nvGrpSpPr>
            <p:cNvPr id="7" name="组合 6"/>
            <p:cNvGrpSpPr/>
            <p:nvPr/>
          </p:nvGrpSpPr>
          <p:grpSpPr>
            <a:xfrm>
              <a:off x="578879" y="3045491"/>
              <a:ext cx="2021717" cy="2424113"/>
              <a:chOff x="572258" y="3045219"/>
              <a:chExt cx="2021717" cy="2424113"/>
            </a:xfrm>
          </p:grpSpPr>
          <p:grpSp>
            <p:nvGrpSpPr>
              <p:cNvPr id="3" name="组合 2"/>
              <p:cNvGrpSpPr/>
              <p:nvPr/>
            </p:nvGrpSpPr>
            <p:grpSpPr>
              <a:xfrm>
                <a:off x="572258" y="3045219"/>
                <a:ext cx="2021717" cy="2119313"/>
                <a:chOff x="572258" y="3045219"/>
                <a:chExt cx="2021717" cy="2119313"/>
              </a:xfrm>
            </p:grpSpPr>
            <p:sp>
              <p:nvSpPr>
                <p:cNvPr id="8" name="Line 2"/>
                <p:cNvSpPr>
                  <a:spLocks noChangeShapeType="1"/>
                </p:cNvSpPr>
                <p:nvPr/>
              </p:nvSpPr>
              <p:spPr bwMode="auto">
                <a:xfrm flipV="1">
                  <a:off x="1069975" y="4478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8" name="Line 12"/>
                <p:cNvSpPr>
                  <a:spLocks noChangeShapeType="1"/>
                </p:cNvSpPr>
                <p:nvPr/>
              </p:nvSpPr>
              <p:spPr bwMode="auto">
                <a:xfrm>
                  <a:off x="1908175" y="3640532"/>
                  <a:ext cx="381000" cy="6096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2" name="Oval 16"/>
                <p:cNvSpPr>
                  <a:spLocks noChangeArrowheads="1"/>
                </p:cNvSpPr>
                <p:nvPr/>
              </p:nvSpPr>
              <p:spPr bwMode="auto">
                <a:xfrm>
                  <a:off x="21367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D</a:t>
                  </a:r>
                  <a:endParaRPr kumimoji="1" lang="zh-CN" altLang="en-US" sz="2400" b="1" dirty="0"/>
                </a:p>
              </p:txBody>
            </p:sp>
            <p:sp>
              <p:nvSpPr>
                <p:cNvPr id="26" name="Line 20"/>
                <p:cNvSpPr>
                  <a:spLocks noChangeShapeType="1"/>
                </p:cNvSpPr>
                <p:nvPr/>
              </p:nvSpPr>
              <p:spPr bwMode="auto">
                <a:xfrm flipV="1">
                  <a:off x="1450975" y="3716732"/>
                  <a:ext cx="381000" cy="685800"/>
                </a:xfrm>
                <a:prstGeom prst="line">
                  <a:avLst/>
                </a:prstGeom>
                <a:noFill/>
                <a:ln w="38100">
                  <a:solidFill>
                    <a:schemeClr val="tx1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8" name="Oval 22"/>
                <p:cNvSpPr>
                  <a:spLocks noChangeArrowheads="1"/>
                </p:cNvSpPr>
                <p:nvPr/>
              </p:nvSpPr>
              <p:spPr bwMode="auto">
                <a:xfrm>
                  <a:off x="1222375" y="41739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B</a:t>
                  </a:r>
                  <a:endParaRPr kumimoji="1" lang="zh-CN" altLang="en-US" sz="2400" b="1" dirty="0"/>
                </a:p>
              </p:txBody>
            </p:sp>
            <p:sp>
              <p:nvSpPr>
                <p:cNvPr id="41" name="Oval 35"/>
                <p:cNvSpPr>
                  <a:spLocks noChangeArrowheads="1"/>
                </p:cNvSpPr>
                <p:nvPr/>
              </p:nvSpPr>
              <p:spPr bwMode="auto">
                <a:xfrm>
                  <a:off x="1679575" y="3335732"/>
                  <a:ext cx="457200" cy="457200"/>
                </a:xfrm>
                <a:prstGeom prst="ellipse">
                  <a:avLst/>
                </a:prstGeom>
                <a:solidFill>
                  <a:srgbClr val="FFFFCC"/>
                </a:solidFill>
                <a:ln w="38100">
                  <a:solidFill>
                    <a:srgbClr val="CC3300"/>
                  </a:solidFill>
                  <a:round/>
                  <a:headEnd/>
                  <a:tailEnd/>
                </a:ln>
              </p:spPr>
              <p:txBody>
                <a:bodyPr wrap="none" lIns="0" tIns="0" rIns="0" bIns="0" anchor="ctr" anchorCtr="1"/>
                <a:lstStyle/>
                <a:p>
                  <a:r>
                    <a:rPr kumimoji="1" lang="en-US" altLang="zh-CN" sz="2400" b="1" dirty="0"/>
                    <a:t>C</a:t>
                  </a:r>
                  <a:endParaRPr kumimoji="1" lang="zh-CN" altLang="en-US" sz="2400" b="1" dirty="0"/>
                </a:p>
              </p:txBody>
            </p:sp>
            <p:sp>
              <p:nvSpPr>
                <p:cNvPr id="67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572258" y="47216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  <p:sp>
              <p:nvSpPr>
                <p:cNvPr id="77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364346" y="30452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78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903318" y="3883419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</a:t>
                  </a:r>
                </a:p>
              </p:txBody>
            </p:sp>
            <p:sp>
              <p:nvSpPr>
                <p:cNvPr id="86" name="Text Box 61"/>
                <p:cNvSpPr txBox="1">
                  <a:spLocks noChangeArrowheads="1"/>
                </p:cNvSpPr>
                <p:nvPr/>
              </p:nvSpPr>
              <p:spPr bwMode="auto">
                <a:xfrm>
                  <a:off x="2228442" y="3851756"/>
                  <a:ext cx="327334" cy="369332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b="1" dirty="0">
                      <a:solidFill>
                        <a:schemeClr val="accent2">
                          <a:lumMod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</a:t>
                  </a:r>
                </a:p>
              </p:txBody>
            </p:sp>
          </p:grpSp>
          <p:sp>
            <p:nvSpPr>
              <p:cNvPr id="36" name="Oval 30"/>
              <p:cNvSpPr>
                <a:spLocks noChangeArrowheads="1"/>
              </p:cNvSpPr>
              <p:nvPr/>
            </p:nvSpPr>
            <p:spPr bwMode="auto">
              <a:xfrm>
                <a:off x="765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A</a:t>
                </a:r>
                <a:endParaRPr kumimoji="1" lang="zh-CN" altLang="en-US" sz="2400" b="1" dirty="0"/>
              </a:p>
            </p:txBody>
          </p:sp>
        </p:grpSp>
        <p:sp>
          <p:nvSpPr>
            <p:cNvPr id="87" name="Text Box 64"/>
            <p:cNvSpPr txBox="1">
              <a:spLocks noChangeArrowheads="1"/>
            </p:cNvSpPr>
            <p:nvPr/>
          </p:nvSpPr>
          <p:spPr bwMode="auto">
            <a:xfrm>
              <a:off x="877433" y="5581579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001243" y="3866586"/>
            <a:ext cx="2022820" cy="2931034"/>
            <a:chOff x="2001243" y="3866586"/>
            <a:chExt cx="2022820" cy="2931034"/>
          </a:xfrm>
        </p:grpSpPr>
        <p:grpSp>
          <p:nvGrpSpPr>
            <p:cNvPr id="12" name="组合 11"/>
            <p:cNvGrpSpPr/>
            <p:nvPr/>
          </p:nvGrpSpPr>
          <p:grpSpPr>
            <a:xfrm>
              <a:off x="2001243" y="3866586"/>
              <a:ext cx="2022820" cy="2455776"/>
              <a:chOff x="2012418" y="3851756"/>
              <a:chExt cx="2022820" cy="2455776"/>
            </a:xfrm>
          </p:grpSpPr>
          <p:sp>
            <p:nvSpPr>
              <p:cNvPr id="10" name="Line 4"/>
              <p:cNvSpPr>
                <a:spLocks noChangeShapeType="1"/>
              </p:cNvSpPr>
              <p:nvPr/>
            </p:nvSpPr>
            <p:spPr bwMode="auto">
              <a:xfrm>
                <a:off x="32797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1" name="Line 5"/>
              <p:cNvSpPr>
                <a:spLocks noChangeShapeType="1"/>
              </p:cNvSpPr>
              <p:nvPr/>
            </p:nvSpPr>
            <p:spPr bwMode="auto">
              <a:xfrm flipV="1">
                <a:off x="2898775" y="4478732"/>
                <a:ext cx="381000" cy="7620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4" name="Line 18"/>
              <p:cNvSpPr>
                <a:spLocks noChangeShapeType="1"/>
              </p:cNvSpPr>
              <p:nvPr/>
            </p:nvSpPr>
            <p:spPr bwMode="auto">
              <a:xfrm flipV="1">
                <a:off x="2517775" y="5316932"/>
                <a:ext cx="3810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23"/>
              <p:cNvSpPr>
                <a:spLocks noChangeArrowheads="1"/>
              </p:cNvSpPr>
              <p:nvPr/>
            </p:nvSpPr>
            <p:spPr bwMode="auto">
              <a:xfrm>
                <a:off x="2212975" y="58503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F</a:t>
                </a:r>
                <a:endParaRPr kumimoji="1" lang="zh-CN" altLang="en-US" sz="2400" b="1" dirty="0"/>
              </a:p>
            </p:txBody>
          </p:sp>
          <p:sp>
            <p:nvSpPr>
              <p:cNvPr id="30" name="Oval 24"/>
              <p:cNvSpPr>
                <a:spLocks noChangeArrowheads="1"/>
              </p:cNvSpPr>
              <p:nvPr/>
            </p:nvSpPr>
            <p:spPr bwMode="auto">
              <a:xfrm>
                <a:off x="30511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H</a:t>
                </a:r>
                <a:endParaRPr kumimoji="1" lang="zh-CN" altLang="en-US" sz="2400" b="1" dirty="0"/>
              </a:p>
            </p:txBody>
          </p:sp>
          <p:sp>
            <p:nvSpPr>
              <p:cNvPr id="35" name="Oval 29"/>
              <p:cNvSpPr>
                <a:spLocks noChangeArrowheads="1"/>
              </p:cNvSpPr>
              <p:nvPr/>
            </p:nvSpPr>
            <p:spPr bwMode="auto">
              <a:xfrm>
                <a:off x="26701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G</a:t>
                </a:r>
                <a:endParaRPr kumimoji="1" lang="zh-CN" altLang="en-US" sz="2400" b="1" dirty="0"/>
              </a:p>
            </p:txBody>
          </p:sp>
          <p:sp>
            <p:nvSpPr>
              <p:cNvPr id="38" name="Oval 32"/>
              <p:cNvSpPr>
                <a:spLocks noChangeArrowheads="1"/>
              </p:cNvSpPr>
              <p:nvPr/>
            </p:nvSpPr>
            <p:spPr bwMode="auto">
              <a:xfrm>
                <a:off x="33559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I</a:t>
                </a:r>
                <a:endParaRPr kumimoji="1" lang="zh-CN" altLang="en-US" sz="2400" b="1" dirty="0"/>
              </a:p>
            </p:txBody>
          </p:sp>
          <p:sp>
            <p:nvSpPr>
              <p:cNvPr id="68" name="Text Box 62"/>
              <p:cNvSpPr txBox="1">
                <a:spLocks noChangeArrowheads="1"/>
              </p:cNvSpPr>
              <p:nvPr/>
            </p:nvSpPr>
            <p:spPr bwMode="auto">
              <a:xfrm>
                <a:off x="2012418" y="55598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69" name="Text Box 63"/>
              <p:cNvSpPr txBox="1">
                <a:spLocks noChangeArrowheads="1"/>
              </p:cNvSpPr>
              <p:nvPr/>
            </p:nvSpPr>
            <p:spPr bwMode="auto">
              <a:xfrm>
                <a:off x="3707904" y="4787860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79" name="Text Box 73"/>
              <p:cNvSpPr txBox="1">
                <a:spLocks noChangeArrowheads="1"/>
              </p:cNvSpPr>
              <p:nvPr/>
            </p:nvSpPr>
            <p:spPr bwMode="auto">
              <a:xfrm>
                <a:off x="2415486" y="4721619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  <p:sp>
            <p:nvSpPr>
              <p:cNvPr id="80" name="Text Box 74"/>
              <p:cNvSpPr txBox="1">
                <a:spLocks noChangeArrowheads="1"/>
              </p:cNvSpPr>
              <p:nvPr/>
            </p:nvSpPr>
            <p:spPr bwMode="auto">
              <a:xfrm>
                <a:off x="2919542" y="3851756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sp>
          <p:nvSpPr>
            <p:cNvPr id="88" name="Text Box 64"/>
            <p:cNvSpPr txBox="1">
              <a:spLocks noChangeArrowheads="1"/>
            </p:cNvSpPr>
            <p:nvPr/>
          </p:nvSpPr>
          <p:spPr bwMode="auto">
            <a:xfrm>
              <a:off x="2586619" y="6212845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3835778" y="3933054"/>
            <a:ext cx="1146831" cy="1897239"/>
            <a:chOff x="3835778" y="3933054"/>
            <a:chExt cx="1146831" cy="1897239"/>
          </a:xfrm>
        </p:grpSpPr>
        <p:grpSp>
          <p:nvGrpSpPr>
            <p:cNvPr id="13" name="组合 12"/>
            <p:cNvGrpSpPr/>
            <p:nvPr/>
          </p:nvGrpSpPr>
          <p:grpSpPr>
            <a:xfrm>
              <a:off x="3976842" y="3933054"/>
              <a:ext cx="1005767" cy="1545568"/>
              <a:chOff x="3965575" y="3923764"/>
              <a:chExt cx="1005767" cy="1545568"/>
            </a:xfrm>
          </p:grpSpPr>
          <p:sp>
            <p:nvSpPr>
              <p:cNvPr id="9" name="Line 3"/>
              <p:cNvSpPr>
                <a:spLocks noChangeShapeType="1"/>
              </p:cNvSpPr>
              <p:nvPr/>
            </p:nvSpPr>
            <p:spPr bwMode="auto">
              <a:xfrm>
                <a:off x="4194175" y="4478732"/>
                <a:ext cx="304800" cy="68580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Oval 25"/>
              <p:cNvSpPr>
                <a:spLocks noChangeArrowheads="1"/>
              </p:cNvSpPr>
              <p:nvPr/>
            </p:nvSpPr>
            <p:spPr bwMode="auto">
              <a:xfrm>
                <a:off x="3965575" y="41739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K</a:t>
                </a:r>
                <a:endParaRPr kumimoji="1" lang="zh-CN" altLang="en-US" sz="2400" b="1" dirty="0"/>
              </a:p>
            </p:txBody>
          </p:sp>
          <p:sp>
            <p:nvSpPr>
              <p:cNvPr id="39" name="Oval 33"/>
              <p:cNvSpPr>
                <a:spLocks noChangeArrowheads="1"/>
              </p:cNvSpPr>
              <p:nvPr/>
            </p:nvSpPr>
            <p:spPr bwMode="auto">
              <a:xfrm>
                <a:off x="4270375" y="5012132"/>
                <a:ext cx="457200" cy="457200"/>
              </a:xfrm>
              <a:prstGeom prst="ellipse">
                <a:avLst/>
              </a:prstGeom>
              <a:solidFill>
                <a:srgbClr val="FFFFCC"/>
              </a:solidFill>
              <a:ln w="3810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lIns="0" tIns="0" rIns="0" bIns="0" anchor="ctr" anchorCtr="1"/>
              <a:lstStyle/>
              <a:p>
                <a:r>
                  <a:rPr kumimoji="1" lang="en-US" altLang="zh-CN" sz="2400" b="1" dirty="0"/>
                  <a:t>L</a:t>
                </a:r>
                <a:endParaRPr kumimoji="1" lang="zh-CN" altLang="en-US" sz="2400" b="1" dirty="0"/>
              </a:p>
            </p:txBody>
          </p:sp>
          <p:sp>
            <p:nvSpPr>
              <p:cNvPr id="70" name="Text Box 64"/>
              <p:cNvSpPr txBox="1">
                <a:spLocks noChangeArrowheads="1"/>
              </p:cNvSpPr>
              <p:nvPr/>
            </p:nvSpPr>
            <p:spPr bwMode="auto">
              <a:xfrm>
                <a:off x="4644008" y="4715852"/>
                <a:ext cx="327334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</p:txBody>
          </p:sp>
          <p:sp>
            <p:nvSpPr>
              <p:cNvPr id="81" name="Text Box 75"/>
              <p:cNvSpPr txBox="1">
                <a:spLocks noChangeArrowheads="1"/>
              </p:cNvSpPr>
              <p:nvPr/>
            </p:nvSpPr>
            <p:spPr bwMode="auto">
              <a:xfrm>
                <a:off x="4264025" y="3923764"/>
                <a:ext cx="428322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chemeClr val="accent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-1</a:t>
                </a:r>
              </a:p>
            </p:txBody>
          </p:sp>
        </p:grpSp>
        <p:sp>
          <p:nvSpPr>
            <p:cNvPr id="89" name="Text Box 64"/>
            <p:cNvSpPr txBox="1">
              <a:spLocks noChangeArrowheads="1"/>
            </p:cNvSpPr>
            <p:nvPr/>
          </p:nvSpPr>
          <p:spPr bwMode="auto">
            <a:xfrm>
              <a:off x="3835778" y="5245518"/>
              <a:ext cx="609462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32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</a:t>
              </a:r>
              <a:r>
                <a:rPr lang="en-US" altLang="zh-CN" sz="3200" b="1" baseline="-250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sp>
        <p:nvSpPr>
          <p:cNvPr id="109" name="Oval 40"/>
          <p:cNvSpPr>
            <a:spLocks noChangeArrowheads="1"/>
          </p:cNvSpPr>
          <p:nvPr/>
        </p:nvSpPr>
        <p:spPr bwMode="auto">
          <a:xfrm>
            <a:off x="4351675" y="173553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J</a:t>
            </a:r>
            <a:endParaRPr kumimoji="1" lang="zh-CN" altLang="en-US" sz="2400" b="1" dirty="0"/>
          </a:p>
        </p:txBody>
      </p:sp>
      <p:sp>
        <p:nvSpPr>
          <p:cNvPr id="110" name="Oval 34"/>
          <p:cNvSpPr>
            <a:spLocks noChangeArrowheads="1"/>
          </p:cNvSpPr>
          <p:nvPr/>
        </p:nvSpPr>
        <p:spPr bwMode="auto">
          <a:xfrm>
            <a:off x="6294722" y="2480322"/>
            <a:ext cx="457200" cy="457200"/>
          </a:xfrm>
          <a:prstGeom prst="ellipse">
            <a:avLst/>
          </a:prstGeom>
          <a:solidFill>
            <a:srgbClr val="FFFFCC"/>
          </a:solidFill>
          <a:ln w="38100">
            <a:solidFill>
              <a:srgbClr val="CC3300"/>
            </a:solidFill>
            <a:round/>
            <a:headEnd/>
            <a:tailEnd/>
          </a:ln>
        </p:spPr>
        <p:txBody>
          <a:bodyPr wrap="none" lIns="0" tIns="0" rIns="0" bIns="0" anchor="ctr" anchorCtr="1"/>
          <a:lstStyle/>
          <a:p>
            <a:r>
              <a:rPr kumimoji="1" lang="en-US" altLang="zh-CN" sz="2400" b="1" dirty="0"/>
              <a:t>M</a:t>
            </a:r>
            <a:endParaRPr kumimoji="1" lang="zh-CN" altLang="en-US" sz="24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4182073" y="1404300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959705" y="2133435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6076454" y="2168934"/>
            <a:ext cx="4815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-1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425878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96296E-6 L 0.14514 0.1983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57" y="99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7882 -0.14491 L 0.38976 -0.403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38" y="-1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3.7037E-6 L 0.1625 0.0039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25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2.22222E-6 L -0.06336 0.10602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5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336 0.10602 L 1.94444E-6 -1.11111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-5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5 0.00393 L 0.05296 -0.125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86" y="-6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976 -0.40325 L 0.14583 -0.12315 " pathEditMode="relative" rAng="0" ptsTypes="AA">
                                      <p:cBhvr>
                                        <p:cTn id="5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05" y="140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514 0.19838 L 0.1007 0.12268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22" y="-37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1" grpId="0" animBg="1"/>
      <p:bldP spid="16" grpId="0" animBg="1"/>
      <p:bldP spid="17" grpId="0" animBg="1"/>
      <p:bldP spid="40" grpId="0" animBg="1"/>
      <p:bldP spid="75" grpId="0"/>
      <p:bldP spid="76" grpId="0"/>
      <p:bldP spid="85" grpId="0"/>
      <p:bldP spid="109" grpId="0" animBg="1"/>
      <p:bldP spid="110" grpId="0" animBg="1"/>
      <p:bldP spid="51" grpId="0"/>
      <p:bldP spid="114" grpId="0"/>
      <p:bldP spid="11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 删 除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245774" y="1200718"/>
            <a:ext cx="8790722" cy="260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节点删除的特性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删除点的父节点就可能出现非平衡情况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由于删除后的调整导致最小非平衡子树根节点的高度降低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，因而可能会在更高的父节点产生新的不衡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在某子树调整完后，需要迭代地从下往上检查该子树的祖先，如发现新的非平衡子树，则迭代调整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AutoShape 6" descr="http://img4.imgtn.bdimg.com/it/u=2933105598,1272908404&amp;fm=21&amp;gp=0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TextBox 20"/>
          <p:cNvSpPr txBox="1">
            <a:spLocks noChangeArrowheads="1"/>
          </p:cNvSpPr>
          <p:nvPr/>
        </p:nvSpPr>
        <p:spPr bwMode="auto">
          <a:xfrm>
            <a:off x="245774" y="3823874"/>
            <a:ext cx="8267602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复杂度分析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重平衡节点都是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的祖先，因此最多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次重平衡（旋转或重构）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，总体复杂度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800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3" name="矩形 2"/>
          <p:cNvSpPr/>
          <p:nvPr/>
        </p:nvSpPr>
        <p:spPr>
          <a:xfrm>
            <a:off x="89760" y="5517232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774341" y="5231313"/>
            <a:ext cx="7704856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可否实现任何一次动态操作（插入和删除），引起的拓扑结构变化量（旋转或重构操作）不致超过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6264816"/>
            <a:ext cx="856895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树插入删除演示：</a:t>
            </a:r>
            <a:r>
              <a:rPr lang="en-US" altLang="zh-CN" sz="16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https://cs.usfca.edu/~galles/visualization/AVLtree.html</a:t>
            </a:r>
            <a:endParaRPr lang="zh-CN" altLang="en-US" sz="16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446373"/>
      </p:ext>
    </p:extLst>
  </p:cSld>
  <p:clrMapOvr>
    <a:masterClrMapping/>
  </p:clrMapOvr>
  <p:transition advTm="157">
    <p:zoom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</a:t>
            </a:r>
          </a:p>
        </p:txBody>
      </p:sp>
      <p:grpSp>
        <p:nvGrpSpPr>
          <p:cNvPr id="54" name="组合 53"/>
          <p:cNvGrpSpPr/>
          <p:nvPr/>
        </p:nvGrpSpPr>
        <p:grpSpPr>
          <a:xfrm>
            <a:off x="1475656" y="2276872"/>
            <a:ext cx="7107994" cy="3744416"/>
            <a:chOff x="1426552" y="2348880"/>
            <a:chExt cx="7107994" cy="3937748"/>
          </a:xfrm>
        </p:grpSpPr>
        <p:cxnSp>
          <p:nvCxnSpPr>
            <p:cNvPr id="65" name="直接箭头连接符 64"/>
            <p:cNvCxnSpPr/>
            <p:nvPr/>
          </p:nvCxnSpPr>
          <p:spPr bwMode="auto">
            <a:xfrm>
              <a:off x="7742458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6" name="直接箭头连接符 65"/>
            <p:cNvCxnSpPr/>
            <p:nvPr/>
          </p:nvCxnSpPr>
          <p:spPr bwMode="auto">
            <a:xfrm flipH="1">
              <a:off x="7443314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3" name="直接箭头连接符 62"/>
            <p:cNvCxnSpPr/>
            <p:nvPr/>
          </p:nvCxnSpPr>
          <p:spPr bwMode="auto">
            <a:xfrm>
              <a:off x="6675941" y="5335046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4" name="直接箭头连接符 63"/>
            <p:cNvCxnSpPr/>
            <p:nvPr/>
          </p:nvCxnSpPr>
          <p:spPr bwMode="auto">
            <a:xfrm flipH="1">
              <a:off x="6374306" y="5335046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0" name="直接箭头连接符 59"/>
            <p:cNvCxnSpPr/>
            <p:nvPr/>
          </p:nvCxnSpPr>
          <p:spPr bwMode="auto">
            <a:xfrm>
              <a:off x="5613081" y="437578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2" name="直接箭头连接符 61"/>
            <p:cNvCxnSpPr/>
            <p:nvPr/>
          </p:nvCxnSpPr>
          <p:spPr bwMode="auto">
            <a:xfrm flipH="1">
              <a:off x="5233420" y="437578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8" name="直接箭头连接符 57"/>
            <p:cNvCxnSpPr/>
            <p:nvPr/>
          </p:nvCxnSpPr>
          <p:spPr bwMode="auto">
            <a:xfrm>
              <a:off x="3746622" y="435350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9" name="直接箭头连接符 58"/>
            <p:cNvCxnSpPr/>
            <p:nvPr/>
          </p:nvCxnSpPr>
          <p:spPr bwMode="auto">
            <a:xfrm flipH="1">
              <a:off x="3366961" y="435350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6" name="直接箭头连接符 55"/>
            <p:cNvCxnSpPr/>
            <p:nvPr/>
          </p:nvCxnSpPr>
          <p:spPr bwMode="auto">
            <a:xfrm>
              <a:off x="2710867" y="5312007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7" name="直接箭头连接符 56"/>
            <p:cNvCxnSpPr/>
            <p:nvPr/>
          </p:nvCxnSpPr>
          <p:spPr bwMode="auto">
            <a:xfrm flipH="1">
              <a:off x="2331206" y="5312007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51" name="直接箭头连接符 50"/>
            <p:cNvCxnSpPr/>
            <p:nvPr/>
          </p:nvCxnSpPr>
          <p:spPr bwMode="auto">
            <a:xfrm flipH="1">
              <a:off x="1693082" y="4357422"/>
              <a:ext cx="422516" cy="77319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5" name="直接箭头连接符 44"/>
            <p:cNvCxnSpPr/>
            <p:nvPr/>
          </p:nvCxnSpPr>
          <p:spPr bwMode="auto">
            <a:xfrm>
              <a:off x="7248343" y="4406444"/>
              <a:ext cx="400242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4" name="直接箭头连接符 43"/>
            <p:cNvCxnSpPr/>
            <p:nvPr/>
          </p:nvCxnSpPr>
          <p:spPr bwMode="auto">
            <a:xfrm flipH="1">
              <a:off x="6868682" y="4406444"/>
              <a:ext cx="359779" cy="68211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2" name="直接箭头连接符 41"/>
            <p:cNvCxnSpPr/>
            <p:nvPr/>
          </p:nvCxnSpPr>
          <p:spPr bwMode="auto">
            <a:xfrm flipH="1">
              <a:off x="5775132" y="3483302"/>
              <a:ext cx="599174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41" name="直接箭头连接符 40"/>
            <p:cNvCxnSpPr/>
            <p:nvPr/>
          </p:nvCxnSpPr>
          <p:spPr bwMode="auto">
            <a:xfrm>
              <a:off x="6472116" y="3476335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8" name="直接箭头连接符 37"/>
            <p:cNvCxnSpPr/>
            <p:nvPr/>
          </p:nvCxnSpPr>
          <p:spPr bwMode="auto">
            <a:xfrm>
              <a:off x="2195736" y="4476889"/>
              <a:ext cx="388758" cy="6116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5" name="直接箭头连接符 34"/>
            <p:cNvCxnSpPr/>
            <p:nvPr/>
          </p:nvCxnSpPr>
          <p:spPr bwMode="auto">
            <a:xfrm>
              <a:off x="3004788" y="3452266"/>
              <a:ext cx="626467" cy="67514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3" name="直接箭头连接符 32"/>
            <p:cNvCxnSpPr/>
            <p:nvPr/>
          </p:nvCxnSpPr>
          <p:spPr bwMode="auto">
            <a:xfrm flipH="1">
              <a:off x="2313535" y="3434122"/>
              <a:ext cx="669905" cy="71235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30" name="直接箭头连接符 29"/>
            <p:cNvCxnSpPr/>
            <p:nvPr/>
          </p:nvCxnSpPr>
          <p:spPr bwMode="auto">
            <a:xfrm>
              <a:off x="4788024" y="2676689"/>
              <a:ext cx="1403287" cy="587122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79060" y="2600908"/>
              <a:ext cx="1500952" cy="68965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3" name="椭圆 2"/>
            <p:cNvSpPr/>
            <p:nvPr/>
          </p:nvSpPr>
          <p:spPr bwMode="auto">
            <a:xfrm>
              <a:off x="4427984" y="2348880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椭圆 6"/>
            <p:cNvSpPr/>
            <p:nvPr/>
          </p:nvSpPr>
          <p:spPr bwMode="auto">
            <a:xfrm>
              <a:off x="2724993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6122278" y="3144741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" name="椭圆 9"/>
            <p:cNvSpPr/>
            <p:nvPr/>
          </p:nvSpPr>
          <p:spPr bwMode="auto">
            <a:xfrm>
              <a:off x="3478010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椭圆 10"/>
            <p:cNvSpPr/>
            <p:nvPr/>
          </p:nvSpPr>
          <p:spPr bwMode="auto">
            <a:xfrm>
              <a:off x="190770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2435657" y="5053459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5364088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椭圆 13"/>
            <p:cNvSpPr/>
            <p:nvPr/>
          </p:nvSpPr>
          <p:spPr bwMode="auto">
            <a:xfrm>
              <a:off x="6986374" y="4103724"/>
              <a:ext cx="504056" cy="504056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" name="椭圆 14"/>
            <p:cNvSpPr/>
            <p:nvPr/>
          </p:nvSpPr>
          <p:spPr bwMode="auto">
            <a:xfrm>
              <a:off x="7490430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" name="椭圆 15"/>
            <p:cNvSpPr/>
            <p:nvPr/>
          </p:nvSpPr>
          <p:spPr bwMode="auto">
            <a:xfrm>
              <a:off x="6482318" y="5052953"/>
              <a:ext cx="504056" cy="504056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8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1426552" y="513374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7" name="矩形 66"/>
            <p:cNvSpPr/>
            <p:nvPr/>
          </p:nvSpPr>
          <p:spPr bwMode="auto">
            <a:xfrm>
              <a:off x="2061176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8" name="矩形 67"/>
            <p:cNvSpPr/>
            <p:nvPr/>
          </p:nvSpPr>
          <p:spPr bwMode="auto">
            <a:xfrm>
              <a:off x="2841079" y="600322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9" name="矩形 68"/>
            <p:cNvSpPr/>
            <p:nvPr/>
          </p:nvSpPr>
          <p:spPr bwMode="auto">
            <a:xfrm>
              <a:off x="3091195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0" name="矩形 69"/>
            <p:cNvSpPr/>
            <p:nvPr/>
          </p:nvSpPr>
          <p:spPr bwMode="auto">
            <a:xfrm>
              <a:off x="3871098" y="5037092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1" name="矩形 70"/>
            <p:cNvSpPr/>
            <p:nvPr/>
          </p:nvSpPr>
          <p:spPr bwMode="auto">
            <a:xfrm>
              <a:off x="4963390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2" name="矩形 71"/>
            <p:cNvSpPr/>
            <p:nvPr/>
          </p:nvSpPr>
          <p:spPr bwMode="auto">
            <a:xfrm>
              <a:off x="5743293" y="5056155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矩形 72"/>
            <p:cNvSpPr/>
            <p:nvPr/>
          </p:nvSpPr>
          <p:spPr bwMode="auto">
            <a:xfrm>
              <a:off x="6136501" y="6023373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4" name="矩形 73"/>
            <p:cNvSpPr/>
            <p:nvPr/>
          </p:nvSpPr>
          <p:spPr bwMode="auto">
            <a:xfrm>
              <a:off x="6759955" y="6026750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5" name="矩形 74"/>
            <p:cNvSpPr/>
            <p:nvPr/>
          </p:nvSpPr>
          <p:spPr bwMode="auto">
            <a:xfrm>
              <a:off x="7371032" y="6027399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6" name="矩形 75"/>
            <p:cNvSpPr/>
            <p:nvPr/>
          </p:nvSpPr>
          <p:spPr bwMode="auto">
            <a:xfrm>
              <a:off x="7994486" y="6030776"/>
              <a:ext cx="540060" cy="255852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6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TextBox 20"/>
          <p:cNvSpPr txBox="1">
            <a:spLocks noChangeArrowheads="1"/>
          </p:cNvSpPr>
          <p:nvPr/>
        </p:nvSpPr>
        <p:spPr bwMode="auto">
          <a:xfrm>
            <a:off x="5289906" y="2371685"/>
            <a:ext cx="3293744" cy="461665"/>
          </a:xfrm>
          <a:prstGeom prst="rect">
            <a:avLst/>
          </a:prstGeom>
          <a:solidFill>
            <a:schemeClr val="accent5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任意节点非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3302073"/>
      </p:ext>
    </p:extLst>
  </p:cSld>
  <p:clrMapOvr>
    <a:masterClrMapping/>
  </p:clrMapOvr>
  <p:transition advTm="157">
    <p:zoom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5109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背景与目标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任何一次动态操作（插入和删除），引起的结构变化量不致超过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O(1) </a:t>
            </a: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Rudolf Bayer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发明的，当时被称为平衡二叉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1978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年被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Leo J.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Guibas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Robert Sedgewick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修改为如今的“红黑树“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它虽然是复杂的，但它的最坏情况运行时间也是非常良好的，并且在实践中是高效的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ts val="600"/>
              </a:spcBef>
              <a:buClr>
                <a:srgbClr val="C00000"/>
              </a:buClr>
              <a:buFont typeface="Wingdings" panose="05000000000000000000" pitchFamily="2" charset="2"/>
              <a:buChar char="ü"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它的统计性能要优于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树。因此，红黑树在很多地方都有应用。在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 STL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中，很多部分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set, multiset, map, 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multimap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应用了红黑树的变体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4885333"/>
      </p:ext>
    </p:extLst>
  </p:cSld>
  <p:clrMapOvr>
    <a:masterClrMapping/>
  </p:clrMapOvr>
  <p:transition advTm="157">
    <p:zoom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红黑树：特性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11120"/>
            <a:ext cx="8712968" cy="236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定义与条件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外部节点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NIL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其余节点若为红色，其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父节点和孩子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为黑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从任一外部节点到根节点沿途，经过的黑节点数目一样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extBox 20"/>
          <p:cNvSpPr txBox="1">
            <a:spLocks noChangeArrowheads="1"/>
          </p:cNvSpPr>
          <p:nvPr/>
        </p:nvSpPr>
        <p:spPr bwMode="auto">
          <a:xfrm>
            <a:off x="4611661" y="1332426"/>
            <a:ext cx="4267025" cy="101566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任一从根到外部节点的通路，不存在相邻的两个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红节点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。推知，所经过的黑节点个数必然大于等于红节点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59100" y="3429000"/>
            <a:ext cx="8983505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黑深度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除去根节点，沿途所经过黑节点（包括外部节点）总数称为该节点黑深度；根节点黑深度为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</p:txBody>
      </p:sp>
      <p:sp>
        <p:nvSpPr>
          <p:cNvPr id="49" name="TextBox 20"/>
          <p:cNvSpPr txBox="1">
            <a:spLocks noChangeArrowheads="1"/>
          </p:cNvSpPr>
          <p:nvPr/>
        </p:nvSpPr>
        <p:spPr bwMode="auto">
          <a:xfrm>
            <a:off x="146763" y="4735884"/>
            <a:ext cx="5143865" cy="20774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黑高度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除去外部节点，沿途所经过黑节点总数称为该节点黑高度；外部节点黑高度为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，根节点黑高度为全树黑高度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4385910"/>
            <a:ext cx="3573713" cy="1923410"/>
          </a:xfrm>
          <a:prstGeom prst="rect">
            <a:avLst/>
          </a:prstGeom>
        </p:spPr>
      </p:pic>
      <p:sp>
        <p:nvSpPr>
          <p:cNvPr id="8" name="TextBox 20"/>
          <p:cNvSpPr txBox="1">
            <a:spLocks noChangeArrowheads="1"/>
          </p:cNvSpPr>
          <p:nvPr/>
        </p:nvSpPr>
        <p:spPr bwMode="auto">
          <a:xfrm>
            <a:off x="5508104" y="6338889"/>
            <a:ext cx="3293744" cy="369332"/>
          </a:xfrm>
          <a:prstGeom prst="rect">
            <a:avLst/>
          </a:prstGeom>
          <a:noFill/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黑深度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黑高度</a:t>
            </a:r>
            <a:r>
              <a:rPr lang="en-US" altLang="zh-CN" sz="18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=2</a:t>
            </a:r>
            <a:endParaRPr lang="en-US" altLang="zh-CN" sz="1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872324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4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矩形 321"/>
          <p:cNvSpPr/>
          <p:nvPr/>
        </p:nvSpPr>
        <p:spPr bwMode="auto">
          <a:xfrm>
            <a:off x="6246769" y="3501008"/>
            <a:ext cx="2861735" cy="3356990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1" name="矩形 320"/>
          <p:cNvSpPr/>
          <p:nvPr/>
        </p:nvSpPr>
        <p:spPr bwMode="auto">
          <a:xfrm>
            <a:off x="4037995" y="3501008"/>
            <a:ext cx="2082669" cy="3356991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0" name="矩形 319"/>
          <p:cNvSpPr/>
          <p:nvPr/>
        </p:nvSpPr>
        <p:spPr bwMode="auto">
          <a:xfrm>
            <a:off x="1805537" y="3501007"/>
            <a:ext cx="2087389" cy="3356993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8" name="矩形 67"/>
          <p:cNvSpPr/>
          <p:nvPr/>
        </p:nvSpPr>
        <p:spPr bwMode="auto">
          <a:xfrm>
            <a:off x="68190" y="3501008"/>
            <a:ext cx="1619672" cy="3356992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14" name="直接箭头连接符 313"/>
          <p:cNvCxnSpPr/>
          <p:nvPr/>
        </p:nvCxnSpPr>
        <p:spPr bwMode="auto">
          <a:xfrm>
            <a:off x="8439543" y="4281884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15" name="直接箭头连接符 314"/>
          <p:cNvCxnSpPr/>
          <p:nvPr/>
        </p:nvCxnSpPr>
        <p:spPr bwMode="auto">
          <a:xfrm flipH="1">
            <a:off x="8083109" y="4268140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6" name="椭圆 315"/>
          <p:cNvSpPr/>
          <p:nvPr/>
        </p:nvSpPr>
        <p:spPr bwMode="auto">
          <a:xfrm>
            <a:off x="8228180" y="4048932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7" name="椭圆 316"/>
          <p:cNvSpPr/>
          <p:nvPr/>
        </p:nvSpPr>
        <p:spPr bwMode="auto">
          <a:xfrm>
            <a:off x="862906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8" name="椭圆 317"/>
          <p:cNvSpPr/>
          <p:nvPr/>
        </p:nvSpPr>
        <p:spPr bwMode="auto">
          <a:xfrm>
            <a:off x="783576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9" name="任意多边形 318"/>
          <p:cNvSpPr/>
          <p:nvPr/>
        </p:nvSpPr>
        <p:spPr bwMode="auto">
          <a:xfrm>
            <a:off x="7631915" y="3645600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978282" cy="31470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提升变换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自顶向下，每遇一个红节点，都将其对应子树整体提升一层，从而与父节点（必为黑）对齐，二者联边调整为横向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每棵红黑树等价于一棵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树，前者节点对应后者关键码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通往红节点的边对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树高度无贡献，在图中为虚线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19710" y="3858020"/>
            <a:ext cx="1174072" cy="1108260"/>
            <a:chOff x="524548" y="3284989"/>
            <a:chExt cx="1501153" cy="1370276"/>
          </a:xfrm>
        </p:grpSpPr>
        <p:cxnSp>
          <p:nvCxnSpPr>
            <p:cNvPr id="173" name="直接箭头连接符 172"/>
            <p:cNvCxnSpPr/>
            <p:nvPr/>
          </p:nvCxnSpPr>
          <p:spPr bwMode="auto">
            <a:xfrm>
              <a:off x="1296526" y="3573016"/>
              <a:ext cx="402094" cy="632339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4" name="直接箭头连接符 173"/>
            <p:cNvCxnSpPr/>
            <p:nvPr/>
          </p:nvCxnSpPr>
          <p:spPr bwMode="auto">
            <a:xfrm flipH="1">
              <a:off x="840794" y="3556022"/>
              <a:ext cx="435113" cy="649333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82" name="椭圆 181"/>
            <p:cNvSpPr/>
            <p:nvPr/>
          </p:nvSpPr>
          <p:spPr bwMode="auto">
            <a:xfrm>
              <a:off x="1026279" y="3284989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6" name="椭圆 185"/>
            <p:cNvSpPr/>
            <p:nvPr/>
          </p:nvSpPr>
          <p:spPr bwMode="auto">
            <a:xfrm>
              <a:off x="1538845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8" name="椭圆 187"/>
            <p:cNvSpPr/>
            <p:nvPr/>
          </p:nvSpPr>
          <p:spPr bwMode="auto">
            <a:xfrm>
              <a:off x="524548" y="4183168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337798" y="5769473"/>
            <a:ext cx="1095124" cy="971895"/>
            <a:chOff x="524548" y="5265417"/>
            <a:chExt cx="1492711" cy="1237341"/>
          </a:xfrm>
        </p:grpSpPr>
        <p:sp>
          <p:nvSpPr>
            <p:cNvPr id="237" name="圆角矩形 236"/>
            <p:cNvSpPr/>
            <p:nvPr/>
          </p:nvSpPr>
          <p:spPr bwMode="auto">
            <a:xfrm>
              <a:off x="858571" y="5265417"/>
              <a:ext cx="840049" cy="505953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38" name="椭圆 237"/>
            <p:cNvSpPr/>
            <p:nvPr/>
          </p:nvSpPr>
          <p:spPr bwMode="auto">
            <a:xfrm>
              <a:off x="1031642" y="5296632"/>
              <a:ext cx="476672" cy="429398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</a:p>
          </p:txBody>
        </p:sp>
        <p:cxnSp>
          <p:nvCxnSpPr>
            <p:cNvPr id="242" name="直接箭头连接符 241"/>
            <p:cNvCxnSpPr/>
            <p:nvPr/>
          </p:nvCxnSpPr>
          <p:spPr bwMode="auto">
            <a:xfrm>
              <a:off x="1550553" y="5732581"/>
              <a:ext cx="148067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cxnSp>
          <p:nvCxnSpPr>
            <p:cNvPr id="243" name="直接箭头连接符 242"/>
            <p:cNvCxnSpPr/>
            <p:nvPr/>
          </p:nvCxnSpPr>
          <p:spPr bwMode="auto">
            <a:xfrm flipH="1">
              <a:off x="827088" y="5732581"/>
              <a:ext cx="176128" cy="2887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lg" len="lg"/>
            </a:ln>
            <a:effectLst/>
          </p:spPr>
        </p:cxnSp>
        <p:sp>
          <p:nvSpPr>
            <p:cNvPr id="249" name="椭圆 248"/>
            <p:cNvSpPr/>
            <p:nvPr/>
          </p:nvSpPr>
          <p:spPr bwMode="auto">
            <a:xfrm>
              <a:off x="1530403" y="6030660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0" name="椭圆 249"/>
            <p:cNvSpPr/>
            <p:nvPr/>
          </p:nvSpPr>
          <p:spPr bwMode="auto">
            <a:xfrm>
              <a:off x="524548" y="6030661"/>
              <a:ext cx="486856" cy="472097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51" name="下箭头 250"/>
          <p:cNvSpPr/>
          <p:nvPr/>
        </p:nvSpPr>
        <p:spPr bwMode="auto">
          <a:xfrm>
            <a:off x="699911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64" name="直接箭头连接符 263"/>
          <p:cNvCxnSpPr/>
          <p:nvPr/>
        </p:nvCxnSpPr>
        <p:spPr bwMode="auto">
          <a:xfrm flipH="1">
            <a:off x="2079218" y="4085636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65" name="椭圆 264"/>
          <p:cNvSpPr/>
          <p:nvPr/>
        </p:nvSpPr>
        <p:spPr bwMode="auto">
          <a:xfrm>
            <a:off x="2224289" y="3866428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7" name="椭圆 266"/>
          <p:cNvSpPr/>
          <p:nvPr/>
        </p:nvSpPr>
        <p:spPr bwMode="auto">
          <a:xfrm>
            <a:off x="1831878" y="4592863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9" name="直接箭头连接符 268"/>
          <p:cNvCxnSpPr/>
          <p:nvPr/>
        </p:nvCxnSpPr>
        <p:spPr bwMode="auto">
          <a:xfrm>
            <a:off x="3304675" y="4276266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70" name="直接箭头连接符 269"/>
          <p:cNvCxnSpPr/>
          <p:nvPr/>
        </p:nvCxnSpPr>
        <p:spPr bwMode="auto">
          <a:xfrm flipH="1">
            <a:off x="2948241" y="4262522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71" name="椭圆 270"/>
          <p:cNvSpPr/>
          <p:nvPr/>
        </p:nvSpPr>
        <p:spPr bwMode="auto">
          <a:xfrm>
            <a:off x="3093312" y="4043314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2" name="椭圆 271"/>
          <p:cNvSpPr/>
          <p:nvPr/>
        </p:nvSpPr>
        <p:spPr bwMode="auto">
          <a:xfrm>
            <a:off x="349419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椭圆 272"/>
          <p:cNvSpPr/>
          <p:nvPr/>
        </p:nvSpPr>
        <p:spPr bwMode="auto">
          <a:xfrm>
            <a:off x="270090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任意多边形 59"/>
          <p:cNvSpPr/>
          <p:nvPr/>
        </p:nvSpPr>
        <p:spPr bwMode="auto">
          <a:xfrm>
            <a:off x="2497047" y="3639982"/>
            <a:ext cx="786653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4" name="下箭头 273"/>
          <p:cNvSpPr/>
          <p:nvPr/>
        </p:nvSpPr>
        <p:spPr bwMode="auto">
          <a:xfrm>
            <a:off x="2710655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6" name="圆角矩形 275"/>
          <p:cNvSpPr/>
          <p:nvPr/>
        </p:nvSpPr>
        <p:spPr bwMode="auto">
          <a:xfrm>
            <a:off x="2353475" y="5785254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7" name="椭圆 276"/>
          <p:cNvSpPr/>
          <p:nvPr/>
        </p:nvSpPr>
        <p:spPr bwMode="auto">
          <a:xfrm>
            <a:off x="2535801" y="581123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78" name="直接箭头连接符 277"/>
          <p:cNvCxnSpPr/>
          <p:nvPr/>
        </p:nvCxnSpPr>
        <p:spPr bwMode="auto">
          <a:xfrm>
            <a:off x="3288549" y="6157287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79" name="直接箭头连接符 278"/>
          <p:cNvCxnSpPr/>
          <p:nvPr/>
        </p:nvCxnSpPr>
        <p:spPr bwMode="auto">
          <a:xfrm flipH="1">
            <a:off x="2384983" y="6172102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280" name="椭圆 279"/>
          <p:cNvSpPr/>
          <p:nvPr/>
        </p:nvSpPr>
        <p:spPr bwMode="auto">
          <a:xfrm>
            <a:off x="2722446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1" name="椭圆 280"/>
          <p:cNvSpPr/>
          <p:nvPr/>
        </p:nvSpPr>
        <p:spPr bwMode="auto">
          <a:xfrm>
            <a:off x="2116883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3" name="椭圆 282"/>
          <p:cNvSpPr/>
          <p:nvPr/>
        </p:nvSpPr>
        <p:spPr bwMode="auto">
          <a:xfrm>
            <a:off x="2908939" y="5814918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284" name="椭圆 283"/>
          <p:cNvSpPr/>
          <p:nvPr/>
        </p:nvSpPr>
        <p:spPr bwMode="auto">
          <a:xfrm>
            <a:off x="3328009" y="6354451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5" name="直接箭头连接符 284"/>
          <p:cNvCxnSpPr>
            <a:stCxn id="276" idx="2"/>
          </p:cNvCxnSpPr>
          <p:nvPr/>
        </p:nvCxnSpPr>
        <p:spPr bwMode="auto">
          <a:xfrm>
            <a:off x="2901037" y="6182665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86" name="直接箭头连接符 285"/>
          <p:cNvCxnSpPr/>
          <p:nvPr/>
        </p:nvCxnSpPr>
        <p:spPr bwMode="auto">
          <a:xfrm>
            <a:off x="5501655" y="3911108"/>
            <a:ext cx="277849" cy="51920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87" name="椭圆 286"/>
          <p:cNvSpPr/>
          <p:nvPr/>
        </p:nvSpPr>
        <p:spPr bwMode="auto">
          <a:xfrm>
            <a:off x="5306418" y="3691900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8" name="椭圆 287"/>
          <p:cNvSpPr/>
          <p:nvPr/>
        </p:nvSpPr>
        <p:spPr bwMode="auto">
          <a:xfrm>
            <a:off x="5665764" y="44137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89" name="直接箭头连接符 288"/>
          <p:cNvCxnSpPr/>
          <p:nvPr/>
        </p:nvCxnSpPr>
        <p:spPr bwMode="auto">
          <a:xfrm>
            <a:off x="4667900" y="4257503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290" name="直接箭头连接符 289"/>
          <p:cNvCxnSpPr/>
          <p:nvPr/>
        </p:nvCxnSpPr>
        <p:spPr bwMode="auto">
          <a:xfrm flipH="1">
            <a:off x="4311466" y="4243759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91" name="椭圆 290"/>
          <p:cNvSpPr/>
          <p:nvPr/>
        </p:nvSpPr>
        <p:spPr bwMode="auto">
          <a:xfrm>
            <a:off x="4456537" y="4024551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2" name="椭圆 291"/>
          <p:cNvSpPr/>
          <p:nvPr/>
        </p:nvSpPr>
        <p:spPr bwMode="auto">
          <a:xfrm>
            <a:off x="4857421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3" name="椭圆 292"/>
          <p:cNvSpPr/>
          <p:nvPr/>
        </p:nvSpPr>
        <p:spPr bwMode="auto">
          <a:xfrm>
            <a:off x="4064126" y="4750986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4" name="任意多边形 293"/>
          <p:cNvSpPr/>
          <p:nvPr/>
        </p:nvSpPr>
        <p:spPr bwMode="auto">
          <a:xfrm flipH="1">
            <a:off x="4646925" y="3620303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5" name="下箭头 294"/>
          <p:cNvSpPr/>
          <p:nvPr/>
        </p:nvSpPr>
        <p:spPr bwMode="auto">
          <a:xfrm>
            <a:off x="4820018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6" name="圆角矩形 295"/>
          <p:cNvSpPr/>
          <p:nvPr/>
        </p:nvSpPr>
        <p:spPr bwMode="auto">
          <a:xfrm>
            <a:off x="4525968" y="5778561"/>
            <a:ext cx="1095124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7" name="椭圆 296"/>
          <p:cNvSpPr/>
          <p:nvPr/>
        </p:nvSpPr>
        <p:spPr bwMode="auto">
          <a:xfrm>
            <a:off x="4708294" y="5804544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298" name="直接箭头连接符 297"/>
          <p:cNvCxnSpPr/>
          <p:nvPr/>
        </p:nvCxnSpPr>
        <p:spPr bwMode="auto">
          <a:xfrm>
            <a:off x="5461042" y="6150594"/>
            <a:ext cx="108629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299" name="直接箭头连接符 298"/>
          <p:cNvCxnSpPr/>
          <p:nvPr/>
        </p:nvCxnSpPr>
        <p:spPr bwMode="auto">
          <a:xfrm flipH="1">
            <a:off x="4557476" y="6165409"/>
            <a:ext cx="129216" cy="22677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0" name="椭圆 299"/>
          <p:cNvSpPr/>
          <p:nvPr/>
        </p:nvSpPr>
        <p:spPr bwMode="auto">
          <a:xfrm>
            <a:off x="4894939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1" name="椭圆 300"/>
          <p:cNvSpPr/>
          <p:nvPr/>
        </p:nvSpPr>
        <p:spPr bwMode="auto">
          <a:xfrm>
            <a:off x="4289376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2" name="椭圆 301"/>
          <p:cNvSpPr/>
          <p:nvPr/>
        </p:nvSpPr>
        <p:spPr bwMode="auto">
          <a:xfrm>
            <a:off x="5081432" y="5808225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03" name="椭圆 302"/>
          <p:cNvSpPr/>
          <p:nvPr/>
        </p:nvSpPr>
        <p:spPr bwMode="auto">
          <a:xfrm>
            <a:off x="5500502" y="63477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4" name="直接箭头连接符 303"/>
          <p:cNvCxnSpPr>
            <a:stCxn id="296" idx="2"/>
          </p:cNvCxnSpPr>
          <p:nvPr/>
        </p:nvCxnSpPr>
        <p:spPr bwMode="auto">
          <a:xfrm>
            <a:off x="5073530" y="6175972"/>
            <a:ext cx="7902" cy="1729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06" name="椭圆 305"/>
          <p:cNvSpPr/>
          <p:nvPr/>
        </p:nvSpPr>
        <p:spPr bwMode="auto">
          <a:xfrm>
            <a:off x="7396589" y="3713014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8" name="直接箭头连接符 307"/>
          <p:cNvCxnSpPr/>
          <p:nvPr/>
        </p:nvCxnSpPr>
        <p:spPr bwMode="auto">
          <a:xfrm>
            <a:off x="6842113" y="4284112"/>
            <a:ext cx="314483" cy="51142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09" name="直接箭头连接符 308"/>
          <p:cNvCxnSpPr/>
          <p:nvPr/>
        </p:nvCxnSpPr>
        <p:spPr bwMode="auto">
          <a:xfrm flipH="1">
            <a:off x="6485679" y="4270368"/>
            <a:ext cx="340308" cy="52517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310" name="椭圆 309"/>
          <p:cNvSpPr/>
          <p:nvPr/>
        </p:nvSpPr>
        <p:spPr bwMode="auto">
          <a:xfrm>
            <a:off x="6630750" y="4051160"/>
            <a:ext cx="380777" cy="381825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1" name="椭圆 310"/>
          <p:cNvSpPr/>
          <p:nvPr/>
        </p:nvSpPr>
        <p:spPr bwMode="auto">
          <a:xfrm>
            <a:off x="7031634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2" name="椭圆 311"/>
          <p:cNvSpPr/>
          <p:nvPr/>
        </p:nvSpPr>
        <p:spPr bwMode="auto">
          <a:xfrm>
            <a:off x="6238339" y="4775367"/>
            <a:ext cx="380777" cy="381825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3" name="任意多边形 312"/>
          <p:cNvSpPr/>
          <p:nvPr/>
        </p:nvSpPr>
        <p:spPr bwMode="auto">
          <a:xfrm flipH="1">
            <a:off x="6821138" y="3646912"/>
            <a:ext cx="693102" cy="434661"/>
          </a:xfrm>
          <a:custGeom>
            <a:avLst/>
            <a:gdLst>
              <a:gd name="connsiteX0" fmla="*/ 0 w 786653"/>
              <a:gd name="connsiteY0" fmla="*/ 268983 h 434661"/>
              <a:gd name="connsiteX1" fmla="*/ 316006 w 786653"/>
              <a:gd name="connsiteY1" fmla="*/ 423624 h 434661"/>
              <a:gd name="connsiteX2" fmla="*/ 611841 w 786653"/>
              <a:gd name="connsiteY2" fmla="*/ 41 h 434661"/>
              <a:gd name="connsiteX3" fmla="*/ 786653 w 786653"/>
              <a:gd name="connsiteY3" fmla="*/ 403453 h 4346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6653" h="434661">
                <a:moveTo>
                  <a:pt x="0" y="268983"/>
                </a:moveTo>
                <a:cubicBezTo>
                  <a:pt x="107016" y="368715"/>
                  <a:pt x="214033" y="468448"/>
                  <a:pt x="316006" y="423624"/>
                </a:cubicBezTo>
                <a:cubicBezTo>
                  <a:pt x="417979" y="378800"/>
                  <a:pt x="533400" y="3403"/>
                  <a:pt x="611841" y="41"/>
                </a:cubicBezTo>
                <a:cubicBezTo>
                  <a:pt x="690282" y="-3321"/>
                  <a:pt x="738467" y="200066"/>
                  <a:pt x="786653" y="403453"/>
                </a:cubicBezTo>
              </a:path>
            </a:pathLst>
          </a:custGeom>
          <a:noFill/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下箭头 322"/>
          <p:cNvSpPr/>
          <p:nvPr/>
        </p:nvSpPr>
        <p:spPr bwMode="auto">
          <a:xfrm>
            <a:off x="7371852" y="528668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3" name="圆角矩形 332"/>
          <p:cNvSpPr/>
          <p:nvPr/>
        </p:nvSpPr>
        <p:spPr bwMode="auto">
          <a:xfrm>
            <a:off x="6896824" y="5801353"/>
            <a:ext cx="1484058" cy="397411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34" name="椭圆 333"/>
          <p:cNvSpPr/>
          <p:nvPr/>
        </p:nvSpPr>
        <p:spPr bwMode="auto">
          <a:xfrm>
            <a:off x="7079150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</a:p>
        </p:txBody>
      </p:sp>
      <p:cxnSp>
        <p:nvCxnSpPr>
          <p:cNvPr id="335" name="直接箭头连接符 334"/>
          <p:cNvCxnSpPr/>
          <p:nvPr/>
        </p:nvCxnSpPr>
        <p:spPr bwMode="auto">
          <a:xfrm>
            <a:off x="7831898" y="6173386"/>
            <a:ext cx="41150" cy="2623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cxnSp>
        <p:nvCxnSpPr>
          <p:cNvPr id="336" name="直接箭头连接符 335"/>
          <p:cNvCxnSpPr/>
          <p:nvPr/>
        </p:nvCxnSpPr>
        <p:spPr bwMode="auto">
          <a:xfrm flipH="1">
            <a:off x="6842113" y="6188201"/>
            <a:ext cx="215435" cy="2475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37" name="椭圆 336"/>
          <p:cNvSpPr/>
          <p:nvPr/>
        </p:nvSpPr>
        <p:spPr bwMode="auto">
          <a:xfrm>
            <a:off x="7143783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8" name="椭圆 337"/>
          <p:cNvSpPr/>
          <p:nvPr/>
        </p:nvSpPr>
        <p:spPr bwMode="auto">
          <a:xfrm>
            <a:off x="6588224" y="6435743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椭圆 338"/>
          <p:cNvSpPr/>
          <p:nvPr/>
        </p:nvSpPr>
        <p:spPr bwMode="auto">
          <a:xfrm>
            <a:off x="7452288" y="5831017"/>
            <a:ext cx="349709" cy="337280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40" name="椭圆 339"/>
          <p:cNvSpPr/>
          <p:nvPr/>
        </p:nvSpPr>
        <p:spPr bwMode="auto">
          <a:xfrm>
            <a:off x="7699342" y="6442558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1" name="直接箭头连接符 340"/>
          <p:cNvCxnSpPr/>
          <p:nvPr/>
        </p:nvCxnSpPr>
        <p:spPr bwMode="auto">
          <a:xfrm flipH="1">
            <a:off x="7333215" y="6182665"/>
            <a:ext cx="95644" cy="2530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  <p:sp>
        <p:nvSpPr>
          <p:cNvPr id="342" name="椭圆 341"/>
          <p:cNvSpPr/>
          <p:nvPr/>
        </p:nvSpPr>
        <p:spPr bwMode="auto">
          <a:xfrm>
            <a:off x="7840784" y="5827336"/>
            <a:ext cx="349709" cy="337280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</a:p>
        </p:txBody>
      </p:sp>
      <p:sp>
        <p:nvSpPr>
          <p:cNvPr id="343" name="椭圆 342"/>
          <p:cNvSpPr/>
          <p:nvPr/>
        </p:nvSpPr>
        <p:spPr bwMode="auto">
          <a:xfrm>
            <a:off x="8254902" y="6435742"/>
            <a:ext cx="357181" cy="370818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44" name="直接箭头连接符 343"/>
          <p:cNvCxnSpPr/>
          <p:nvPr/>
        </p:nvCxnSpPr>
        <p:spPr bwMode="auto">
          <a:xfrm>
            <a:off x="8235436" y="6187781"/>
            <a:ext cx="128497" cy="24796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2899057360"/>
      </p:ext>
    </p:extLst>
  </p:cSld>
  <p:clrMapOvr>
    <a:masterClrMapping/>
  </p:clrMapOvr>
  <p:transition advTm="157">
    <p:zoom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回顾：二叉搜索树的搜索实现</a:t>
            </a:r>
          </a:p>
        </p:txBody>
      </p:sp>
      <p:sp>
        <p:nvSpPr>
          <p:cNvPr id="20" name="TextBox 20"/>
          <p:cNvSpPr txBox="1">
            <a:spLocks noChangeArrowheads="1"/>
          </p:cNvSpPr>
          <p:nvPr/>
        </p:nvSpPr>
        <p:spPr bwMode="auto">
          <a:xfrm>
            <a:off x="179512" y="1124744"/>
            <a:ext cx="21602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迭代实现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80112" y="1385292"/>
            <a:ext cx="3429000" cy="4069323"/>
            <a:chOff x="5623520" y="1248544"/>
            <a:chExt cx="3429000" cy="4069323"/>
          </a:xfrm>
        </p:grpSpPr>
        <p:sp>
          <p:nvSpPr>
            <p:cNvPr id="123" name="Line 7"/>
            <p:cNvSpPr>
              <a:spLocks noChangeShapeType="1"/>
            </p:cNvSpPr>
            <p:nvPr/>
          </p:nvSpPr>
          <p:spPr bwMode="auto">
            <a:xfrm flipH="1">
              <a:off x="78333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4" name="Line 8"/>
            <p:cNvSpPr>
              <a:spLocks noChangeShapeType="1"/>
            </p:cNvSpPr>
            <p:nvPr/>
          </p:nvSpPr>
          <p:spPr bwMode="auto">
            <a:xfrm>
              <a:off x="7071320" y="3382144"/>
              <a:ext cx="2286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5" name="Line 9"/>
            <p:cNvSpPr>
              <a:spLocks noChangeShapeType="1"/>
            </p:cNvSpPr>
            <p:nvPr/>
          </p:nvSpPr>
          <p:spPr bwMode="auto">
            <a:xfrm flipH="1">
              <a:off x="6537920" y="3382144"/>
              <a:ext cx="304800" cy="6096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6" name="Line 10"/>
            <p:cNvSpPr>
              <a:spLocks noChangeShapeType="1"/>
            </p:cNvSpPr>
            <p:nvPr/>
          </p:nvSpPr>
          <p:spPr bwMode="auto">
            <a:xfrm flipH="1">
              <a:off x="60045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7" name="Line 11"/>
            <p:cNvSpPr>
              <a:spLocks noChangeShapeType="1"/>
            </p:cNvSpPr>
            <p:nvPr/>
          </p:nvSpPr>
          <p:spPr bwMode="auto">
            <a:xfrm>
              <a:off x="6537920" y="2467744"/>
              <a:ext cx="304800" cy="5334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8" name="Oval 12"/>
            <p:cNvSpPr>
              <a:spLocks noChangeArrowheads="1"/>
            </p:cNvSpPr>
            <p:nvPr/>
          </p:nvSpPr>
          <p:spPr bwMode="auto">
            <a:xfrm>
              <a:off x="7056595" y="1248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35</a:t>
              </a:r>
            </a:p>
          </p:txBody>
        </p:sp>
        <p:sp>
          <p:nvSpPr>
            <p:cNvPr id="131" name="Oval 15"/>
            <p:cNvSpPr>
              <a:spLocks noChangeArrowheads="1"/>
            </p:cNvSpPr>
            <p:nvPr/>
          </p:nvSpPr>
          <p:spPr bwMode="auto">
            <a:xfrm>
              <a:off x="85191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50</a:t>
              </a:r>
            </a:p>
          </p:txBody>
        </p:sp>
        <p:sp>
          <p:nvSpPr>
            <p:cNvPr id="132" name="Oval 16"/>
            <p:cNvSpPr>
              <a:spLocks noChangeArrowheads="1"/>
            </p:cNvSpPr>
            <p:nvPr/>
          </p:nvSpPr>
          <p:spPr bwMode="auto">
            <a:xfrm>
              <a:off x="7452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40</a:t>
              </a:r>
            </a:p>
          </p:txBody>
        </p:sp>
        <p:sp>
          <p:nvSpPr>
            <p:cNvPr id="134" name="Oval 18"/>
            <p:cNvSpPr>
              <a:spLocks noChangeArrowheads="1"/>
            </p:cNvSpPr>
            <p:nvPr/>
          </p:nvSpPr>
          <p:spPr bwMode="auto">
            <a:xfrm>
              <a:off x="56235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10</a:t>
              </a:r>
            </a:p>
          </p:txBody>
        </p:sp>
        <p:sp>
          <p:nvSpPr>
            <p:cNvPr id="135" name="Oval 19"/>
            <p:cNvSpPr>
              <a:spLocks noChangeArrowheads="1"/>
            </p:cNvSpPr>
            <p:nvPr/>
          </p:nvSpPr>
          <p:spPr bwMode="auto">
            <a:xfrm>
              <a:off x="61569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20</a:t>
              </a:r>
            </a:p>
          </p:txBody>
        </p:sp>
        <p:sp>
          <p:nvSpPr>
            <p:cNvPr id="136" name="Oval 20"/>
            <p:cNvSpPr>
              <a:spLocks noChangeArrowheads="1"/>
            </p:cNvSpPr>
            <p:nvPr/>
          </p:nvSpPr>
          <p:spPr bwMode="auto">
            <a:xfrm>
              <a:off x="7147520" y="3915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30</a:t>
              </a:r>
            </a:p>
          </p:txBody>
        </p:sp>
        <p:sp>
          <p:nvSpPr>
            <p:cNvPr id="137" name="Line 21"/>
            <p:cNvSpPr>
              <a:spLocks noChangeShapeType="1"/>
            </p:cNvSpPr>
            <p:nvPr/>
          </p:nvSpPr>
          <p:spPr bwMode="auto">
            <a:xfrm flipH="1">
              <a:off x="6614120" y="1705744"/>
              <a:ext cx="533400" cy="3810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9" name="Line 23"/>
            <p:cNvSpPr>
              <a:spLocks noChangeShapeType="1"/>
            </p:cNvSpPr>
            <p:nvPr/>
          </p:nvSpPr>
          <p:spPr bwMode="auto">
            <a:xfrm>
              <a:off x="8366720" y="2467744"/>
              <a:ext cx="304800" cy="45720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4" name="Line 28"/>
            <p:cNvSpPr>
              <a:spLocks noChangeShapeType="1"/>
            </p:cNvSpPr>
            <p:nvPr/>
          </p:nvSpPr>
          <p:spPr bwMode="auto">
            <a:xfrm flipH="1">
              <a:off x="7063383" y="4488631"/>
              <a:ext cx="192088" cy="431800"/>
            </a:xfrm>
            <a:prstGeom prst="line">
              <a:avLst/>
            </a:prstGeom>
            <a:noFill/>
            <a:ln w="38100">
              <a:solidFill>
                <a:srgbClr val="00823B"/>
              </a:solidFill>
              <a:round/>
              <a:headEnd/>
              <a:tailEnd type="triangle" w="med" len="lg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30" name="Oval 14"/>
            <p:cNvSpPr>
              <a:spLocks noChangeArrowheads="1"/>
            </p:cNvSpPr>
            <p:nvPr/>
          </p:nvSpPr>
          <p:spPr bwMode="auto">
            <a:xfrm>
              <a:off x="79857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45</a:t>
              </a:r>
            </a:p>
          </p:txBody>
        </p:sp>
        <p:grpSp>
          <p:nvGrpSpPr>
            <p:cNvPr id="146" name="组合 145"/>
            <p:cNvGrpSpPr/>
            <p:nvPr/>
          </p:nvGrpSpPr>
          <p:grpSpPr>
            <a:xfrm>
              <a:off x="8290520" y="1507222"/>
              <a:ext cx="441147" cy="513348"/>
              <a:chOff x="8028383" y="5651956"/>
              <a:chExt cx="441147" cy="513348"/>
            </a:xfrm>
          </p:grpSpPr>
          <p:sp>
            <p:nvSpPr>
              <p:cNvPr id="147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8" name="矩形 147"/>
              <p:cNvSpPr/>
              <p:nvPr/>
            </p:nvSpPr>
            <p:spPr>
              <a:xfrm>
                <a:off x="8028384" y="5651956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45</a:t>
                </a:r>
              </a:p>
            </p:txBody>
          </p:sp>
        </p:grpSp>
        <p:sp>
          <p:nvSpPr>
            <p:cNvPr id="149" name="Line 23"/>
            <p:cNvSpPr>
              <a:spLocks noChangeShapeType="1"/>
            </p:cNvSpPr>
            <p:nvPr/>
          </p:nvSpPr>
          <p:spPr bwMode="auto">
            <a:xfrm>
              <a:off x="7530261" y="1687081"/>
              <a:ext cx="531659" cy="39966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7512054" y="1600441"/>
              <a:ext cx="626066" cy="486302"/>
              <a:chOff x="7296030" y="1960481"/>
              <a:chExt cx="626066" cy="486302"/>
            </a:xfrm>
          </p:grpSpPr>
          <p:sp>
            <p:nvSpPr>
              <p:cNvPr id="140" name="Line 24"/>
              <p:cNvSpPr>
                <a:spLocks noChangeShapeType="1"/>
              </p:cNvSpPr>
              <p:nvPr/>
            </p:nvSpPr>
            <p:spPr bwMode="auto">
              <a:xfrm>
                <a:off x="7464896" y="1960481"/>
                <a:ext cx="457200" cy="332261"/>
              </a:xfrm>
              <a:prstGeom prst="line">
                <a:avLst/>
              </a:prstGeom>
              <a:noFill/>
              <a:ln w="38100">
                <a:solidFill>
                  <a:srgbClr val="CC3300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38" name="Line 22"/>
              <p:cNvSpPr>
                <a:spLocks noChangeShapeType="1"/>
              </p:cNvSpPr>
              <p:nvPr/>
            </p:nvSpPr>
            <p:spPr bwMode="auto">
              <a:xfrm>
                <a:off x="7296030" y="2041646"/>
                <a:ext cx="533400" cy="405137"/>
              </a:xfrm>
              <a:prstGeom prst="line">
                <a:avLst/>
              </a:prstGeom>
              <a:noFill/>
              <a:ln w="57150">
                <a:solidFill>
                  <a:srgbClr val="CC33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495992" y="1612729"/>
              <a:ext cx="626066" cy="490830"/>
              <a:chOff x="6302720" y="1974211"/>
              <a:chExt cx="626066" cy="490830"/>
            </a:xfrm>
          </p:grpSpPr>
          <p:sp>
            <p:nvSpPr>
              <p:cNvPr id="141" name="Line 25"/>
              <p:cNvSpPr>
                <a:spLocks noChangeShapeType="1"/>
              </p:cNvSpPr>
              <p:nvPr/>
            </p:nvSpPr>
            <p:spPr bwMode="auto">
              <a:xfrm flipH="1">
                <a:off x="6302720" y="1974211"/>
                <a:ext cx="457200" cy="3048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3" name="Line 21"/>
              <p:cNvSpPr>
                <a:spLocks noChangeShapeType="1"/>
              </p:cNvSpPr>
              <p:nvPr/>
            </p:nvSpPr>
            <p:spPr bwMode="auto">
              <a:xfrm flipH="1">
                <a:off x="6395386" y="2084041"/>
                <a:ext cx="533400" cy="3810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9" name="Oval 13"/>
            <p:cNvSpPr>
              <a:spLocks noChangeArrowheads="1"/>
            </p:cNvSpPr>
            <p:nvPr/>
          </p:nvSpPr>
          <p:spPr bwMode="auto">
            <a:xfrm>
              <a:off x="6156920" y="20105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15</a:t>
              </a: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6422809" y="2492700"/>
              <a:ext cx="445280" cy="533400"/>
              <a:chOff x="6206785" y="2852740"/>
              <a:chExt cx="445280" cy="533400"/>
            </a:xfrm>
          </p:grpSpPr>
          <p:sp>
            <p:nvSpPr>
              <p:cNvPr id="142" name="Line 26"/>
              <p:cNvSpPr>
                <a:spLocks noChangeShapeType="1"/>
              </p:cNvSpPr>
              <p:nvPr/>
            </p:nvSpPr>
            <p:spPr bwMode="auto">
              <a:xfrm>
                <a:off x="6206785" y="2963369"/>
                <a:ext cx="242141" cy="41463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7" name="Line 11"/>
              <p:cNvSpPr>
                <a:spLocks noChangeShapeType="1"/>
              </p:cNvSpPr>
              <p:nvPr/>
            </p:nvSpPr>
            <p:spPr bwMode="auto">
              <a:xfrm>
                <a:off x="6347265" y="2852740"/>
                <a:ext cx="3048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33" name="Oval 17"/>
            <p:cNvSpPr>
              <a:spLocks noChangeArrowheads="1"/>
            </p:cNvSpPr>
            <p:nvPr/>
          </p:nvSpPr>
          <p:spPr bwMode="auto">
            <a:xfrm>
              <a:off x="6690320" y="2924944"/>
              <a:ext cx="533400" cy="533400"/>
            </a:xfrm>
            <a:prstGeom prst="ellipse">
              <a:avLst/>
            </a:prstGeom>
            <a:solidFill>
              <a:srgbClr val="FFCCCC"/>
            </a:solidFill>
            <a:ln w="25400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0" tIns="0" rIns="0" bIns="0" anchor="ctr" anchorCtr="1"/>
            <a:lstStyle/>
            <a:p>
              <a:r>
                <a:rPr kumimoji="1" lang="en-US" altLang="zh-CN" sz="2400" b="1" dirty="0"/>
                <a:t>25</a:t>
              </a: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6984962" y="3415953"/>
              <a:ext cx="337406" cy="546134"/>
              <a:chOff x="6768938" y="3775993"/>
              <a:chExt cx="337406" cy="546134"/>
            </a:xfrm>
          </p:grpSpPr>
          <p:sp>
            <p:nvSpPr>
              <p:cNvPr id="143" name="Line 27"/>
              <p:cNvSpPr>
                <a:spLocks noChangeShapeType="1"/>
              </p:cNvSpPr>
              <p:nvPr/>
            </p:nvSpPr>
            <p:spPr bwMode="auto">
              <a:xfrm>
                <a:off x="6768938" y="3915825"/>
                <a:ext cx="172716" cy="406302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58" name="Line 8"/>
              <p:cNvSpPr>
                <a:spLocks noChangeShapeType="1"/>
              </p:cNvSpPr>
              <p:nvPr/>
            </p:nvSpPr>
            <p:spPr bwMode="auto">
              <a:xfrm>
                <a:off x="6877744" y="3775993"/>
                <a:ext cx="228600" cy="533400"/>
              </a:xfrm>
              <a:prstGeom prst="line">
                <a:avLst/>
              </a:prstGeom>
              <a:noFill/>
              <a:ln w="38100">
                <a:solidFill>
                  <a:srgbClr val="00823B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65" name="组合 164"/>
            <p:cNvGrpSpPr/>
            <p:nvPr/>
          </p:nvGrpSpPr>
          <p:grpSpPr>
            <a:xfrm>
              <a:off x="6537920" y="4481131"/>
              <a:ext cx="441146" cy="439300"/>
              <a:chOff x="7587383" y="5726004"/>
              <a:chExt cx="441146" cy="439300"/>
            </a:xfrm>
          </p:grpSpPr>
          <p:sp>
            <p:nvSpPr>
              <p:cNvPr id="166" name="Line 24"/>
              <p:cNvSpPr>
                <a:spLocks noChangeShapeType="1"/>
              </p:cNvSpPr>
              <p:nvPr/>
            </p:nvSpPr>
            <p:spPr bwMode="auto">
              <a:xfrm flipH="1">
                <a:off x="8028383" y="5726004"/>
                <a:ext cx="1" cy="439300"/>
              </a:xfrm>
              <a:prstGeom prst="line">
                <a:avLst/>
              </a:prstGeom>
              <a:noFill/>
              <a:ln w="38100">
                <a:solidFill>
                  <a:schemeClr val="accent2">
                    <a:lumMod val="50000"/>
                  </a:schemeClr>
                </a:solidFill>
                <a:round/>
                <a:headEnd/>
                <a:tailEnd type="triangle" w="med" len="lg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67" name="矩形 166"/>
              <p:cNvSpPr/>
              <p:nvPr/>
            </p:nvSpPr>
            <p:spPr>
              <a:xfrm>
                <a:off x="7587383" y="5759190"/>
                <a:ext cx="4411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kumimoji="1" lang="en-US" altLang="zh-CN" b="1" dirty="0">
                    <a:solidFill>
                      <a:schemeClr val="accent2">
                        <a:lumMod val="50000"/>
                      </a:schemeClr>
                    </a:solidFill>
                  </a:rPr>
                  <a:t>27</a:t>
                </a: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6598079" y="4948535"/>
              <a:ext cx="8130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dirty="0"/>
            </a:p>
          </p:txBody>
        </p:sp>
      </p:grpSp>
      <p:sp>
        <p:nvSpPr>
          <p:cNvPr id="4" name="矩形 3"/>
          <p:cNvSpPr/>
          <p:nvPr/>
        </p:nvSpPr>
        <p:spPr>
          <a:xfrm>
            <a:off x="186909" y="5057802"/>
            <a:ext cx="828077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-&gt;left);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&gt;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Search(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-&gt;right);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57" name="TextBox 20"/>
          <p:cNvSpPr txBox="1">
            <a:spLocks noChangeArrowheads="1"/>
          </p:cNvSpPr>
          <p:nvPr/>
        </p:nvSpPr>
        <p:spPr bwMode="auto">
          <a:xfrm>
            <a:off x="178203" y="4601341"/>
            <a:ext cx="216024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956" y="1529401"/>
            <a:ext cx="680985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Search(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BSTNode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temp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while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(temp !=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== temp-&gt;data)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x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temp-&gt;data)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temp = temp-&gt;left;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temp = temp-&gt;right;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};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60" name="TextBox 20"/>
          <p:cNvSpPr txBox="1">
            <a:spLocks noChangeArrowheads="1"/>
          </p:cNvSpPr>
          <p:nvPr/>
        </p:nvSpPr>
        <p:spPr bwMode="auto">
          <a:xfrm>
            <a:off x="7272458" y="5614808"/>
            <a:ext cx="1644508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r>
              <a:rPr lang="zh-CN" altLang="en-US" sz="2400" dirty="0"/>
              <a:t>时间复杂度为</a:t>
            </a:r>
            <a:r>
              <a:rPr lang="en-US" altLang="zh-CN" sz="2400" dirty="0"/>
              <a:t>O(h)</a:t>
            </a:r>
          </a:p>
        </p:txBody>
      </p:sp>
    </p:spTree>
    <p:extLst>
      <p:ext uri="{BB962C8B-B14F-4D97-AF65-F5344CB8AC3E}">
        <p14:creationId xmlns:p14="http://schemas.microsoft.com/office/powerpoint/2010/main" val="7107223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红黑树：等价性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1923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提升变换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转换后的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(2,4)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树每个节点应包含且仅包含一个黑关键码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红色关键码不超过两个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若有两红色关键码，必有黑色关键码居中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252992" y="3212335"/>
            <a:ext cx="4319008" cy="2448272"/>
            <a:chOff x="179512" y="3240038"/>
            <a:chExt cx="4319008" cy="2448272"/>
          </a:xfrm>
        </p:grpSpPr>
        <p:cxnSp>
          <p:nvCxnSpPr>
            <p:cNvPr id="5" name="直接箭头连接符 4"/>
            <p:cNvCxnSpPr/>
            <p:nvPr/>
          </p:nvCxnSpPr>
          <p:spPr bwMode="auto">
            <a:xfrm>
              <a:off x="3987759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6" name="直接箭头连接符 5"/>
            <p:cNvCxnSpPr/>
            <p:nvPr/>
          </p:nvCxnSpPr>
          <p:spPr bwMode="auto">
            <a:xfrm flipH="1">
              <a:off x="3794862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7" name="直接箭头连接符 6"/>
            <p:cNvCxnSpPr/>
            <p:nvPr/>
          </p:nvCxnSpPr>
          <p:spPr bwMode="auto">
            <a:xfrm>
              <a:off x="3300038" y="5096669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8" name="直接箭头连接符 7"/>
            <p:cNvCxnSpPr/>
            <p:nvPr/>
          </p:nvCxnSpPr>
          <p:spPr bwMode="auto">
            <a:xfrm flipH="1">
              <a:off x="3105535" y="5096669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9" name="直接箭头连接符 8"/>
            <p:cNvCxnSpPr/>
            <p:nvPr/>
          </p:nvCxnSpPr>
          <p:spPr bwMode="auto">
            <a:xfrm>
              <a:off x="2614676" y="4500254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0" name="直接箭头连接符 9"/>
            <p:cNvCxnSpPr/>
            <p:nvPr/>
          </p:nvCxnSpPr>
          <p:spPr bwMode="auto">
            <a:xfrm flipH="1">
              <a:off x="2369859" y="4500254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>
              <a:off x="1675560" y="4486401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2" name="直接箭头连接符 11"/>
            <p:cNvCxnSpPr/>
            <p:nvPr/>
          </p:nvCxnSpPr>
          <p:spPr bwMode="auto">
            <a:xfrm flipH="1">
              <a:off x="1430743" y="4486401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3" name="直接箭头连接符 12"/>
            <p:cNvCxnSpPr/>
            <p:nvPr/>
          </p:nvCxnSpPr>
          <p:spPr bwMode="auto">
            <a:xfrm>
              <a:off x="1007675" y="5082345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>
              <a:off x="762859" y="5082345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5" name="直接箭头连接符 14"/>
            <p:cNvCxnSpPr/>
            <p:nvPr/>
          </p:nvCxnSpPr>
          <p:spPr bwMode="auto">
            <a:xfrm flipH="1">
              <a:off x="351378" y="4488837"/>
              <a:ext cx="272450" cy="480726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3669139" y="4519316"/>
              <a:ext cx="258087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7" name="直接箭头连接符 16"/>
            <p:cNvCxnSpPr/>
            <p:nvPr/>
          </p:nvCxnSpPr>
          <p:spPr bwMode="auto">
            <a:xfrm flipH="1">
              <a:off x="3424323" y="4519316"/>
              <a:ext cx="231996" cy="42410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>
              <a:off x="2719171" y="3945358"/>
              <a:ext cx="386365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9" name="直接箭头连接符 18"/>
            <p:cNvCxnSpPr/>
            <p:nvPr/>
          </p:nvCxnSpPr>
          <p:spPr bwMode="auto">
            <a:xfrm>
              <a:off x="3168606" y="3941027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0" name="直接箭头连接符 19"/>
            <p:cNvCxnSpPr/>
            <p:nvPr/>
          </p:nvCxnSpPr>
          <p:spPr bwMode="auto">
            <a:xfrm>
              <a:off x="675504" y="4563115"/>
              <a:ext cx="250682" cy="3803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1" name="直接箭头连接符 20"/>
            <p:cNvCxnSpPr/>
            <p:nvPr/>
          </p:nvCxnSpPr>
          <p:spPr bwMode="auto">
            <a:xfrm>
              <a:off x="1197204" y="3926062"/>
              <a:ext cx="403964" cy="419768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2" name="直接箭头连接符 21"/>
            <p:cNvCxnSpPr/>
            <p:nvPr/>
          </p:nvCxnSpPr>
          <p:spPr bwMode="auto">
            <a:xfrm flipH="1">
              <a:off x="751464" y="3914781"/>
              <a:ext cx="431974" cy="44290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3" name="直接箭头连接符 22"/>
            <p:cNvCxnSpPr/>
            <p:nvPr/>
          </p:nvCxnSpPr>
          <p:spPr bwMode="auto">
            <a:xfrm>
              <a:off x="2111471" y="3411295"/>
              <a:ext cx="854517" cy="414231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24" name="直接箭头连接符 23"/>
            <p:cNvCxnSpPr/>
            <p:nvPr/>
          </p:nvCxnSpPr>
          <p:spPr bwMode="auto">
            <a:xfrm flipH="1">
              <a:off x="1309580" y="3395212"/>
              <a:ext cx="801891" cy="430314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5" name="椭圆 24"/>
            <p:cNvSpPr/>
            <p:nvPr/>
          </p:nvSpPr>
          <p:spPr bwMode="auto">
            <a:xfrm>
              <a:off x="1942714" y="324003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椭圆 25"/>
            <p:cNvSpPr/>
            <p:nvPr/>
          </p:nvSpPr>
          <p:spPr bwMode="auto">
            <a:xfrm>
              <a:off x="1016784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椭圆 26"/>
            <p:cNvSpPr/>
            <p:nvPr/>
          </p:nvSpPr>
          <p:spPr bwMode="auto">
            <a:xfrm>
              <a:off x="2943021" y="373486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椭圆 27"/>
            <p:cNvSpPr/>
            <p:nvPr/>
          </p:nvSpPr>
          <p:spPr bwMode="auto">
            <a:xfrm>
              <a:off x="1502351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椭圆 28"/>
            <p:cNvSpPr/>
            <p:nvPr/>
          </p:nvSpPr>
          <p:spPr bwMode="auto">
            <a:xfrm>
              <a:off x="489773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椭圆 29"/>
            <p:cNvSpPr/>
            <p:nvPr/>
          </p:nvSpPr>
          <p:spPr bwMode="auto">
            <a:xfrm>
              <a:off x="830212" y="4921594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椭圆 30"/>
            <p:cNvSpPr/>
            <p:nvPr/>
          </p:nvSpPr>
          <p:spPr bwMode="auto">
            <a:xfrm>
              <a:off x="2454118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椭圆 31"/>
            <p:cNvSpPr/>
            <p:nvPr/>
          </p:nvSpPr>
          <p:spPr bwMode="auto">
            <a:xfrm>
              <a:off x="3500214" y="4331102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3825244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" name="椭圆 33"/>
            <p:cNvSpPr/>
            <p:nvPr/>
          </p:nvSpPr>
          <p:spPr bwMode="auto">
            <a:xfrm>
              <a:off x="3175185" y="4921280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 bwMode="auto">
            <a:xfrm>
              <a:off x="179512" y="4971510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6" name="矩形 35"/>
            <p:cNvSpPr/>
            <p:nvPr/>
          </p:nvSpPr>
          <p:spPr bwMode="auto">
            <a:xfrm>
              <a:off x="588736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 bwMode="auto">
            <a:xfrm>
              <a:off x="1091640" y="551210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 bwMode="auto">
            <a:xfrm>
              <a:off x="1252921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1755825" y="4911418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 bwMode="auto">
            <a:xfrm>
              <a:off x="2195736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 bwMode="auto">
            <a:xfrm>
              <a:off x="2698640" y="4923271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 bwMode="auto">
            <a:xfrm>
              <a:off x="2952192" y="5524633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 bwMode="auto">
            <a:xfrm>
              <a:off x="3354213" y="5526732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4" name="矩形 43"/>
            <p:cNvSpPr/>
            <p:nvPr/>
          </p:nvSpPr>
          <p:spPr bwMode="auto">
            <a:xfrm>
              <a:off x="3748253" y="55271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45" name="矩形 44"/>
            <p:cNvSpPr/>
            <p:nvPr/>
          </p:nvSpPr>
          <p:spPr bwMode="auto">
            <a:xfrm>
              <a:off x="4150274" y="5529236"/>
              <a:ext cx="348246" cy="159074"/>
            </a:xfrm>
            <a:prstGeom prst="rect">
              <a:avLst/>
            </a:prstGeom>
            <a:solidFill>
              <a:schemeClr val="tx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 anchorCtr="1"/>
            <a:lstStyle/>
            <a:p>
              <a:pPr algn="ctr"/>
              <a:r>
                <a:rPr lang="en-US" altLang="zh-CN" sz="11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NIL</a:t>
              </a:r>
              <a:endParaRPr lang="zh-CN" altLang="en-US" sz="11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6" name="下箭头 45"/>
          <p:cNvSpPr/>
          <p:nvPr/>
        </p:nvSpPr>
        <p:spPr bwMode="auto">
          <a:xfrm rot="16200000">
            <a:off x="4080948" y="356755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93" name="直接箭头连接符 92"/>
          <p:cNvCxnSpPr/>
          <p:nvPr/>
        </p:nvCxnSpPr>
        <p:spPr bwMode="auto">
          <a:xfrm>
            <a:off x="8501122" y="3910275"/>
            <a:ext cx="195998" cy="37775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4" name="直接箭头连接符 93"/>
          <p:cNvCxnSpPr/>
          <p:nvPr/>
        </p:nvCxnSpPr>
        <p:spPr bwMode="auto">
          <a:xfrm flipH="1">
            <a:off x="8432063" y="3910275"/>
            <a:ext cx="108158" cy="39248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5" name="直接箭头连接符 94"/>
          <p:cNvCxnSpPr/>
          <p:nvPr/>
        </p:nvCxnSpPr>
        <p:spPr bwMode="auto">
          <a:xfrm>
            <a:off x="7518622" y="3913240"/>
            <a:ext cx="175319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6" name="直接箭头连接符 95"/>
          <p:cNvCxnSpPr/>
          <p:nvPr/>
        </p:nvCxnSpPr>
        <p:spPr bwMode="auto">
          <a:xfrm flipH="1">
            <a:off x="7428270" y="3913240"/>
            <a:ext cx="127845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7" name="直接箭头连接符 96"/>
          <p:cNvCxnSpPr/>
          <p:nvPr/>
        </p:nvCxnSpPr>
        <p:spPr bwMode="auto">
          <a:xfrm>
            <a:off x="6971086" y="3927093"/>
            <a:ext cx="152143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8" name="直接箭头连接符 97"/>
          <p:cNvCxnSpPr/>
          <p:nvPr/>
        </p:nvCxnSpPr>
        <p:spPr bwMode="auto">
          <a:xfrm flipH="1">
            <a:off x="6876140" y="3927093"/>
            <a:ext cx="82125" cy="36093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99" name="直接箭头连接符 98"/>
          <p:cNvCxnSpPr/>
          <p:nvPr/>
        </p:nvCxnSpPr>
        <p:spPr bwMode="auto">
          <a:xfrm>
            <a:off x="6031970" y="3913240"/>
            <a:ext cx="162000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0" name="直接箭头连接符 99"/>
          <p:cNvCxnSpPr/>
          <p:nvPr/>
        </p:nvCxnSpPr>
        <p:spPr bwMode="auto">
          <a:xfrm flipH="1">
            <a:off x="5920686" y="3913240"/>
            <a:ext cx="98463" cy="3747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1" name="直接箭头连接符 100"/>
          <p:cNvCxnSpPr/>
          <p:nvPr/>
        </p:nvCxnSpPr>
        <p:spPr bwMode="auto">
          <a:xfrm>
            <a:off x="5509978" y="3917572"/>
            <a:ext cx="154338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2" name="直接箭头连接符 101"/>
          <p:cNvCxnSpPr/>
          <p:nvPr/>
        </p:nvCxnSpPr>
        <p:spPr bwMode="auto">
          <a:xfrm flipH="1">
            <a:off x="5386724" y="3917572"/>
            <a:ext cx="110434" cy="3970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3" name="直接箭头连接符 102"/>
          <p:cNvCxnSpPr/>
          <p:nvPr/>
        </p:nvCxnSpPr>
        <p:spPr bwMode="auto">
          <a:xfrm flipH="1">
            <a:off x="4879995" y="3874291"/>
            <a:ext cx="132002" cy="43405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4" name="直接箭头连接符 103"/>
          <p:cNvCxnSpPr/>
          <p:nvPr/>
        </p:nvCxnSpPr>
        <p:spPr bwMode="auto">
          <a:xfrm flipV="1">
            <a:off x="8042980" y="3912485"/>
            <a:ext cx="327338" cy="1906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5" name="直接箭头连接符 104"/>
          <p:cNvCxnSpPr/>
          <p:nvPr/>
        </p:nvCxnSpPr>
        <p:spPr bwMode="auto">
          <a:xfrm flipH="1">
            <a:off x="7693941" y="3910275"/>
            <a:ext cx="287294" cy="1174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6" name="直接箭头连接符 105"/>
          <p:cNvCxnSpPr/>
          <p:nvPr/>
        </p:nvCxnSpPr>
        <p:spPr bwMode="auto">
          <a:xfrm flipH="1">
            <a:off x="7075581" y="3372197"/>
            <a:ext cx="386365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7" name="直接箭头连接符 106"/>
          <p:cNvCxnSpPr/>
          <p:nvPr/>
        </p:nvCxnSpPr>
        <p:spPr bwMode="auto">
          <a:xfrm>
            <a:off x="7525016" y="3367866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08" name="直接箭头连接符 107"/>
          <p:cNvCxnSpPr/>
          <p:nvPr/>
        </p:nvCxnSpPr>
        <p:spPr bwMode="auto">
          <a:xfrm>
            <a:off x="5026904" y="3902283"/>
            <a:ext cx="316087" cy="117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09" name="直接箭头连接符 108"/>
          <p:cNvCxnSpPr/>
          <p:nvPr/>
        </p:nvCxnSpPr>
        <p:spPr bwMode="auto">
          <a:xfrm>
            <a:off x="5553614" y="3352901"/>
            <a:ext cx="403964" cy="41976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0" name="直接箭头连接符 109"/>
          <p:cNvCxnSpPr/>
          <p:nvPr/>
        </p:nvCxnSpPr>
        <p:spPr bwMode="auto">
          <a:xfrm flipH="1">
            <a:off x="5107874" y="3341620"/>
            <a:ext cx="431974" cy="44290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111" name="直接箭头连接符 110"/>
          <p:cNvCxnSpPr/>
          <p:nvPr/>
        </p:nvCxnSpPr>
        <p:spPr bwMode="auto">
          <a:xfrm flipV="1">
            <a:off x="6460481" y="3350829"/>
            <a:ext cx="831550" cy="1456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cxnSp>
        <p:nvCxnSpPr>
          <p:cNvPr id="112" name="直接箭头连接符 111"/>
          <p:cNvCxnSpPr/>
          <p:nvPr/>
        </p:nvCxnSpPr>
        <p:spPr bwMode="auto">
          <a:xfrm flipH="1">
            <a:off x="5683423" y="3362558"/>
            <a:ext cx="769658" cy="15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dash"/>
            <a:round/>
            <a:headEnd type="none"/>
            <a:tailEnd type="stealth" w="lg" len="lg"/>
          </a:ln>
          <a:effectLst/>
        </p:spPr>
      </p:cxnSp>
      <p:sp>
        <p:nvSpPr>
          <p:cNvPr id="113" name="椭圆 112"/>
          <p:cNvSpPr/>
          <p:nvPr/>
        </p:nvSpPr>
        <p:spPr bwMode="auto">
          <a:xfrm>
            <a:off x="6299124" y="3197604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13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 bwMode="auto">
          <a:xfrm>
            <a:off x="5373194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8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5" name="椭圆 114"/>
          <p:cNvSpPr/>
          <p:nvPr/>
        </p:nvSpPr>
        <p:spPr bwMode="auto">
          <a:xfrm>
            <a:off x="7299431" y="3197604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6" name="椭圆 115"/>
          <p:cNvSpPr/>
          <p:nvPr/>
        </p:nvSpPr>
        <p:spPr bwMode="auto">
          <a:xfrm>
            <a:off x="5858761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11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7" name="椭圆 116"/>
          <p:cNvSpPr/>
          <p:nvPr/>
        </p:nvSpPr>
        <p:spPr bwMode="auto">
          <a:xfrm>
            <a:off x="4846183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8" name="椭圆 117"/>
          <p:cNvSpPr/>
          <p:nvPr/>
        </p:nvSpPr>
        <p:spPr bwMode="auto">
          <a:xfrm>
            <a:off x="5337424" y="3765319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椭圆 118"/>
          <p:cNvSpPr/>
          <p:nvPr/>
        </p:nvSpPr>
        <p:spPr bwMode="auto">
          <a:xfrm>
            <a:off x="6810528" y="3757941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0" name="椭圆 119"/>
          <p:cNvSpPr/>
          <p:nvPr/>
        </p:nvSpPr>
        <p:spPr bwMode="auto">
          <a:xfrm>
            <a:off x="7856624" y="37535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1" name="椭圆 120"/>
          <p:cNvSpPr/>
          <p:nvPr/>
        </p:nvSpPr>
        <p:spPr bwMode="auto">
          <a:xfrm>
            <a:off x="8347176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椭圆 121"/>
          <p:cNvSpPr/>
          <p:nvPr/>
        </p:nvSpPr>
        <p:spPr bwMode="auto">
          <a:xfrm>
            <a:off x="7374928" y="37535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5" name="矩形 124"/>
          <p:cNvSpPr/>
          <p:nvPr/>
        </p:nvSpPr>
        <p:spPr bwMode="auto">
          <a:xfrm>
            <a:off x="526629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0" name="矩形 149"/>
          <p:cNvSpPr/>
          <p:nvPr/>
        </p:nvSpPr>
        <p:spPr bwMode="auto">
          <a:xfrm>
            <a:off x="555234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1" name="矩形 150"/>
          <p:cNvSpPr/>
          <p:nvPr/>
        </p:nvSpPr>
        <p:spPr bwMode="auto">
          <a:xfrm>
            <a:off x="5824121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2" name="矩形 151"/>
          <p:cNvSpPr/>
          <p:nvPr/>
        </p:nvSpPr>
        <p:spPr bwMode="auto">
          <a:xfrm>
            <a:off x="6110173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3" name="矩形 152"/>
          <p:cNvSpPr/>
          <p:nvPr/>
        </p:nvSpPr>
        <p:spPr bwMode="auto">
          <a:xfrm>
            <a:off x="6743894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7029946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矩形 154"/>
          <p:cNvSpPr/>
          <p:nvPr/>
        </p:nvSpPr>
        <p:spPr bwMode="auto">
          <a:xfrm>
            <a:off x="7301725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6" name="矩形 155"/>
          <p:cNvSpPr/>
          <p:nvPr/>
        </p:nvSpPr>
        <p:spPr bwMode="auto">
          <a:xfrm>
            <a:off x="7587777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7" name="矩形 156"/>
          <p:cNvSpPr/>
          <p:nvPr/>
        </p:nvSpPr>
        <p:spPr bwMode="auto">
          <a:xfrm>
            <a:off x="8279250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8" name="矩形 157"/>
          <p:cNvSpPr/>
          <p:nvPr/>
        </p:nvSpPr>
        <p:spPr bwMode="auto">
          <a:xfrm>
            <a:off x="856530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9" name="矩形 158"/>
          <p:cNvSpPr/>
          <p:nvPr/>
        </p:nvSpPr>
        <p:spPr bwMode="auto">
          <a:xfrm>
            <a:off x="4743662" y="429377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0" name="下箭头 159"/>
          <p:cNvSpPr/>
          <p:nvPr/>
        </p:nvSpPr>
        <p:spPr bwMode="auto">
          <a:xfrm>
            <a:off x="6476607" y="4735187"/>
            <a:ext cx="400272" cy="349997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6082350" y="5162258"/>
            <a:ext cx="1224604" cy="369267"/>
            <a:chOff x="6201413" y="5334299"/>
            <a:chExt cx="1224604" cy="369267"/>
          </a:xfrm>
        </p:grpSpPr>
        <p:sp>
          <p:nvSpPr>
            <p:cNvPr id="164" name="圆角矩形 163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61" name="椭圆 160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13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2" name="椭圆 161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8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63" name="椭圆 162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66" name="直接箭头连接符 165"/>
          <p:cNvCxnSpPr>
            <a:endCxn id="178" idx="0"/>
          </p:cNvCxnSpPr>
          <p:nvPr/>
        </p:nvCxnSpPr>
        <p:spPr bwMode="auto">
          <a:xfrm flipH="1">
            <a:off x="5465332" y="5503928"/>
            <a:ext cx="673422" cy="26108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7" name="直接箭头连接符 166"/>
          <p:cNvCxnSpPr/>
          <p:nvPr/>
        </p:nvCxnSpPr>
        <p:spPr bwMode="auto">
          <a:xfrm>
            <a:off x="6884384" y="5527293"/>
            <a:ext cx="157200" cy="22364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69" name="直接箭头连接符 168"/>
          <p:cNvCxnSpPr/>
          <p:nvPr/>
        </p:nvCxnSpPr>
        <p:spPr bwMode="auto">
          <a:xfrm>
            <a:off x="7268998" y="5531525"/>
            <a:ext cx="730480" cy="1910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72" name="直接箭头连接符 171"/>
          <p:cNvCxnSpPr/>
          <p:nvPr/>
        </p:nvCxnSpPr>
        <p:spPr bwMode="auto">
          <a:xfrm flipH="1">
            <a:off x="6254289" y="5529578"/>
            <a:ext cx="214034" cy="25509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177" name="组合 176"/>
          <p:cNvGrpSpPr/>
          <p:nvPr/>
        </p:nvGrpSpPr>
        <p:grpSpPr>
          <a:xfrm>
            <a:off x="5022214" y="5765011"/>
            <a:ext cx="886236" cy="369267"/>
            <a:chOff x="6539781" y="5334299"/>
            <a:chExt cx="886236" cy="369267"/>
          </a:xfrm>
        </p:grpSpPr>
        <p:sp>
          <p:nvSpPr>
            <p:cNvPr id="178" name="圆角矩形 177"/>
            <p:cNvSpPr/>
            <p:nvPr/>
          </p:nvSpPr>
          <p:spPr bwMode="auto">
            <a:xfrm>
              <a:off x="6539781" y="5334299"/>
              <a:ext cx="886236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79" name="椭圆 1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81" name="椭圆 1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7" name="组合 186"/>
          <p:cNvGrpSpPr/>
          <p:nvPr/>
        </p:nvGrpSpPr>
        <p:grpSpPr>
          <a:xfrm>
            <a:off x="6020080" y="5772483"/>
            <a:ext cx="510899" cy="369267"/>
            <a:chOff x="6131148" y="5775294"/>
            <a:chExt cx="510899" cy="369267"/>
          </a:xfrm>
        </p:grpSpPr>
        <p:sp>
          <p:nvSpPr>
            <p:cNvPr id="183" name="圆角矩形 18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84" name="椭圆 18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11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9" name="组合 188"/>
          <p:cNvGrpSpPr/>
          <p:nvPr/>
        </p:nvGrpSpPr>
        <p:grpSpPr>
          <a:xfrm>
            <a:off x="6765188" y="5765010"/>
            <a:ext cx="510899" cy="369267"/>
            <a:chOff x="6131148" y="5775294"/>
            <a:chExt cx="510899" cy="369267"/>
          </a:xfrm>
        </p:grpSpPr>
        <p:sp>
          <p:nvSpPr>
            <p:cNvPr id="190" name="圆角矩形 18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1" name="椭圆 19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92" name="组合 191"/>
          <p:cNvGrpSpPr/>
          <p:nvPr/>
        </p:nvGrpSpPr>
        <p:grpSpPr>
          <a:xfrm>
            <a:off x="7411196" y="5767648"/>
            <a:ext cx="1224604" cy="369267"/>
            <a:chOff x="6201413" y="5334299"/>
            <a:chExt cx="1224604" cy="369267"/>
          </a:xfrm>
        </p:grpSpPr>
        <p:sp>
          <p:nvSpPr>
            <p:cNvPr id="193" name="圆角矩形 192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94" name="椭圆 193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5" name="椭圆 194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96" name="椭圆 195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7" name="直接箭头连接符 196"/>
          <p:cNvCxnSpPr/>
          <p:nvPr/>
        </p:nvCxnSpPr>
        <p:spPr bwMode="auto">
          <a:xfrm>
            <a:off x="858177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1" name="直接箭头连接符 210"/>
          <p:cNvCxnSpPr/>
          <p:nvPr/>
        </p:nvCxnSpPr>
        <p:spPr bwMode="auto">
          <a:xfrm>
            <a:off x="82053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2" name="直接箭头连接符 211"/>
          <p:cNvCxnSpPr/>
          <p:nvPr/>
        </p:nvCxnSpPr>
        <p:spPr bwMode="auto">
          <a:xfrm>
            <a:off x="7824680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/>
          <p:nvPr/>
        </p:nvCxnSpPr>
        <p:spPr bwMode="auto">
          <a:xfrm>
            <a:off x="746981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/>
          <p:nvPr/>
        </p:nvCxnSpPr>
        <p:spPr bwMode="auto">
          <a:xfrm>
            <a:off x="7214934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/>
          <p:nvPr/>
        </p:nvCxnSpPr>
        <p:spPr bwMode="auto">
          <a:xfrm>
            <a:off x="680862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6" name="直接箭头连接符 215"/>
          <p:cNvCxnSpPr/>
          <p:nvPr/>
        </p:nvCxnSpPr>
        <p:spPr bwMode="auto">
          <a:xfrm>
            <a:off x="64725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7" name="直接箭头连接符 216"/>
          <p:cNvCxnSpPr/>
          <p:nvPr/>
        </p:nvCxnSpPr>
        <p:spPr bwMode="auto">
          <a:xfrm>
            <a:off x="6067472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8" name="直接箭头连接符 217"/>
          <p:cNvCxnSpPr/>
          <p:nvPr/>
        </p:nvCxnSpPr>
        <p:spPr bwMode="auto">
          <a:xfrm>
            <a:off x="5852755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9" name="直接箭头连接符 218"/>
          <p:cNvCxnSpPr/>
          <p:nvPr/>
        </p:nvCxnSpPr>
        <p:spPr bwMode="auto">
          <a:xfrm>
            <a:off x="5475969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20" name="直接箭头连接符 219"/>
          <p:cNvCxnSpPr/>
          <p:nvPr/>
        </p:nvCxnSpPr>
        <p:spPr bwMode="auto">
          <a:xfrm>
            <a:off x="5088448" y="6108605"/>
            <a:ext cx="6208" cy="2529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21" name="矩形 220"/>
          <p:cNvSpPr/>
          <p:nvPr/>
        </p:nvSpPr>
        <p:spPr bwMode="auto">
          <a:xfrm>
            <a:off x="8481082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2" name="矩形 221"/>
          <p:cNvSpPr/>
          <p:nvPr/>
        </p:nvSpPr>
        <p:spPr bwMode="auto">
          <a:xfrm>
            <a:off x="812001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3" name="矩形 222"/>
          <p:cNvSpPr/>
          <p:nvPr/>
        </p:nvSpPr>
        <p:spPr bwMode="auto">
          <a:xfrm>
            <a:off x="7733503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4" name="矩形 223"/>
          <p:cNvSpPr/>
          <p:nvPr/>
        </p:nvSpPr>
        <p:spPr bwMode="auto">
          <a:xfrm>
            <a:off x="73724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矩形 224"/>
          <p:cNvSpPr/>
          <p:nvPr/>
        </p:nvSpPr>
        <p:spPr bwMode="auto">
          <a:xfrm>
            <a:off x="711826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矩形 225"/>
          <p:cNvSpPr/>
          <p:nvPr/>
        </p:nvSpPr>
        <p:spPr bwMode="auto">
          <a:xfrm>
            <a:off x="670943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7" name="矩形 226"/>
          <p:cNvSpPr/>
          <p:nvPr/>
        </p:nvSpPr>
        <p:spPr bwMode="auto">
          <a:xfrm>
            <a:off x="6383708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5974871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9" name="矩形 228"/>
          <p:cNvSpPr/>
          <p:nvPr/>
        </p:nvSpPr>
        <p:spPr bwMode="auto">
          <a:xfrm>
            <a:off x="574088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0" name="矩形 229"/>
          <p:cNvSpPr/>
          <p:nvPr/>
        </p:nvSpPr>
        <p:spPr bwMode="auto">
          <a:xfrm>
            <a:off x="5375750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1" name="矩形 230"/>
          <p:cNvSpPr/>
          <p:nvPr/>
        </p:nvSpPr>
        <p:spPr bwMode="auto">
          <a:xfrm>
            <a:off x="4991634" y="6361539"/>
            <a:ext cx="213807" cy="215341"/>
          </a:xfrm>
          <a:prstGeom prst="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 anchorCtr="1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2" name="矩形 231"/>
          <p:cNvSpPr/>
          <p:nvPr/>
        </p:nvSpPr>
        <p:spPr>
          <a:xfrm>
            <a:off x="6934957" y="4715852"/>
            <a:ext cx="19880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((2,4)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14387928"/>
      </p:ext>
    </p:extLst>
  </p:cSld>
  <p:clrMapOvr>
    <a:masterClrMapping/>
  </p:clrMapOvr>
  <p:transition advTm="157">
    <p:zoom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红黑树：平衡性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24744"/>
            <a:ext cx="8712968" cy="4985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平衡性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树特性，红黑树的黑高度是平衡的，但计入红节点后，整体的高度还是平衡的吗？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可以证明红黑树高度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左边公式显然成立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若黑树高为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，则根据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树的高度结论有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Bef>
                <a:spcPts val="24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另一方面，任一通路不包含相邻的红节点，故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Bef>
                <a:spcPts val="600"/>
              </a:spcBef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+1)≤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≤2∙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9934" y="3021082"/>
                <a:ext cx="4824536" cy="369332"/>
              </a:xfrm>
              <a:prstGeom prst="rect">
                <a:avLst/>
              </a:prstGeom>
              <a:blipFill>
                <a:blip r:embed="rId3"/>
                <a:stretch>
                  <a:fillRect b="-3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/>
              <p:cNvSpPr txBox="1"/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d>
                          <m:dPr>
                            <m:begChr m:val="⌈"/>
                            <m:endChr m:val="⌉"/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sub>
                    </m:sSub>
                    <m:d>
                      <m:dPr>
                        <m:begChr m:val="⌊"/>
                        <m:endChr m:val="⌋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≤1+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8" name="文本框 1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4365104"/>
                <a:ext cx="7459168" cy="6398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文本框 138"/>
              <p:cNvSpPr txBox="1"/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≤2</m:t>
                      </m:r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+1)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39" name="文本框 1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5530786"/>
                <a:ext cx="6048672" cy="369332"/>
              </a:xfrm>
              <a:prstGeom prst="rect">
                <a:avLst/>
              </a:prstGeom>
              <a:blipFill>
                <a:blip r:embed="rId5"/>
                <a:stretch>
                  <a:fillRect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0" name="TextBox 20"/>
          <p:cNvSpPr txBox="1">
            <a:spLocks noChangeArrowheads="1"/>
          </p:cNvSpPr>
          <p:nvPr/>
        </p:nvSpPr>
        <p:spPr bwMode="auto">
          <a:xfrm>
            <a:off x="323528" y="5963534"/>
            <a:ext cx="8640959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红黑树的适度平衡标准进一步放宽（相比于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树），节点左右子树高度不超过两倍，降低动态调整成本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9106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116033"/>
            <a:ext cx="899326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节点插入演示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Red-Black-Inser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6573" y="1808529"/>
            <a:ext cx="8100392" cy="455647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203848" y="1223754"/>
            <a:ext cx="63760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https://cs.usfca.edu/~galles/visualization/RedBlack.html</a:t>
            </a:r>
          </a:p>
        </p:txBody>
      </p:sp>
    </p:spTree>
    <p:extLst>
      <p:ext uri="{BB962C8B-B14F-4D97-AF65-F5344CB8AC3E}">
        <p14:creationId xmlns:p14="http://schemas.microsoft.com/office/powerpoint/2010/main" val="336860135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347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首先调用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search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在树中查找关键码，若查找成功返回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false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否则，在查找终止位置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处创建节点，并为它染成红色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红黑树的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条准则仅有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可能不满足，即新入的红节点的父亲也为红色，此时需解决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双红缺陷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，调用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SolveDoubleRed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找出节点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，祖父节点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，叔父节点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的颜色，分情况进行双红缺陷处理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763" y="5930696"/>
            <a:ext cx="82809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0, 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1,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RBColor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400" dirty="0">
                <a:solidFill>
                  <a:srgbClr val="2F4F4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RB_RED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) :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data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parent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height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h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npl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), color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{ }</a:t>
            </a:r>
            <a:endParaRPr lang="zh-CN" altLang="en-US" sz="1400" dirty="0">
              <a:latin typeface="Consolas" panose="020B0609020204030204" pitchFamily="49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4612326"/>
            <a:ext cx="9289032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template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typename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RedBlack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&gt;::insert (</a:t>
            </a:r>
            <a:r>
              <a:rPr lang="en-US" altLang="zh-CN" sz="14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将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插入红黑树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BinNodePosi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&amp; x = search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(x)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确认目标不存在（留意对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的设置）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x =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4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BinNode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4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(</a:t>
            </a:r>
            <a:r>
              <a:rPr lang="en-US" altLang="zh-CN" sz="14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e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_hot,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400" dirty="0">
                <a:solidFill>
                  <a:srgbClr val="6F008A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-1); _size++;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创建红节点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：以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_hot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为父，黑高度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-1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</a:t>
            </a:r>
            <a:r>
              <a:rPr lang="en-US" altLang="zh-CN" sz="14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solveDoubleRed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 x ); </a:t>
            </a:r>
            <a:r>
              <a:rPr lang="en-US" altLang="zh-CN" sz="14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x ? x : _hot-&gt;parent;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经双红修正后，即可返回</a:t>
            </a:r>
          </a:p>
          <a:p>
            <a:r>
              <a:rPr lang="en-US" altLang="zh-CN" sz="1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 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无论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e</a:t>
            </a:r>
            <a:r>
              <a:rPr lang="zh-CN" altLang="en-US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是否存在于原树中，返回时总有</a:t>
            </a:r>
            <a:r>
              <a:rPr lang="en-US" altLang="zh-CN" sz="14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x-&gt;data == e</a:t>
            </a:r>
            <a:endParaRPr lang="zh-CN" altLang="en-US" sz="14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1310190"/>
      </p:ext>
    </p:extLst>
  </p:cSld>
  <p:clrMapOvr>
    <a:masterClrMapping/>
  </p:clrMapOvr>
  <p:transition advTm="157">
    <p:zoom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按双红假设，父节点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为红，祖父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必为黑，因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为内部节点，其必有另一孩子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u(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可能为外部节点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色</a:t>
            </a:r>
            <a:endParaRPr lang="en-US" altLang="zh-CN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由路径所经过黑节点数目相等，推知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31900" y="417909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244877" y="461482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718214" y="3913271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293751" y="3911240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87484" y="4351294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894221" y="4351294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886252" y="462635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311469" y="4193709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932047" y="373021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44163" y="3517615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803723" y="3513788"/>
            <a:ext cx="213060" cy="290861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642567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462547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63"/>
          <p:cNvSpPr/>
          <p:nvPr/>
        </p:nvSpPr>
        <p:spPr bwMode="auto">
          <a:xfrm>
            <a:off x="1856220" y="3817505"/>
            <a:ext cx="294518" cy="7973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629398" y="5464167"/>
            <a:ext cx="1224604" cy="369267"/>
            <a:chOff x="6201413" y="5334299"/>
            <a:chExt cx="1224604" cy="369267"/>
          </a:xfrm>
        </p:grpSpPr>
        <p:sp>
          <p:nvSpPr>
            <p:cNvPr id="78" name="圆角矩形 7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79" name="椭圆 7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0" name="椭圆 7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81" name="椭圆 8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434962" y="5805837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104" idx="0"/>
          </p:cNvCxnSpPr>
          <p:nvPr/>
        </p:nvCxnSpPr>
        <p:spPr bwMode="auto">
          <a:xfrm>
            <a:off x="1395590" y="5829202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91" idx="0"/>
          </p:cNvCxnSpPr>
          <p:nvPr/>
        </p:nvCxnSpPr>
        <p:spPr bwMode="auto">
          <a:xfrm>
            <a:off x="1816046" y="5833434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107" idx="0"/>
          </p:cNvCxnSpPr>
          <p:nvPr/>
        </p:nvCxnSpPr>
        <p:spPr bwMode="auto">
          <a:xfrm flipH="1">
            <a:off x="987781" y="5831487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90" name="组合 89"/>
          <p:cNvGrpSpPr/>
          <p:nvPr/>
        </p:nvGrpSpPr>
        <p:grpSpPr>
          <a:xfrm>
            <a:off x="1854002" y="6058345"/>
            <a:ext cx="510899" cy="369267"/>
            <a:chOff x="6131148" y="5775294"/>
            <a:chExt cx="510899" cy="369267"/>
          </a:xfrm>
        </p:grpSpPr>
        <p:sp>
          <p:nvSpPr>
            <p:cNvPr id="91" name="圆角矩形 90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92" name="椭圆 91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1285150" y="6058345"/>
            <a:ext cx="510899" cy="369267"/>
            <a:chOff x="6131148" y="5775294"/>
            <a:chExt cx="510899" cy="369267"/>
          </a:xfrm>
        </p:grpSpPr>
        <p:sp>
          <p:nvSpPr>
            <p:cNvPr id="104" name="圆角矩形 103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5" name="椭圆 104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732331" y="6058345"/>
            <a:ext cx="510899" cy="369267"/>
            <a:chOff x="6131148" y="5775294"/>
            <a:chExt cx="510899" cy="369267"/>
          </a:xfrm>
        </p:grpSpPr>
        <p:sp>
          <p:nvSpPr>
            <p:cNvPr id="107" name="圆角矩形 10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08" name="椭圆 10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179512" y="6058345"/>
            <a:ext cx="510899" cy="369267"/>
            <a:chOff x="6131148" y="5775294"/>
            <a:chExt cx="510899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7" name="圆角矩形 116"/>
          <p:cNvSpPr/>
          <p:nvPr/>
        </p:nvSpPr>
        <p:spPr bwMode="auto">
          <a:xfrm>
            <a:off x="1878075" y="38410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9" name="圆角矩形 118"/>
          <p:cNvSpPr/>
          <p:nvPr/>
        </p:nvSpPr>
        <p:spPr bwMode="auto">
          <a:xfrm>
            <a:off x="1330669" y="421616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911099" y="464608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71736" y="46366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707917" y="4293988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29" name="组合 228"/>
          <p:cNvGrpSpPr/>
          <p:nvPr/>
        </p:nvGrpSpPr>
        <p:grpSpPr>
          <a:xfrm>
            <a:off x="3347864" y="3124454"/>
            <a:ext cx="2338525" cy="3400890"/>
            <a:chOff x="3491880" y="2476382"/>
            <a:chExt cx="2338525" cy="3400890"/>
          </a:xfrm>
        </p:grpSpPr>
        <p:sp>
          <p:nvSpPr>
            <p:cNvPr id="228" name="矩形 227"/>
            <p:cNvSpPr/>
            <p:nvPr/>
          </p:nvSpPr>
          <p:spPr bwMode="auto">
            <a:xfrm>
              <a:off x="3491880" y="2547307"/>
              <a:ext cx="2338525" cy="3329965"/>
            </a:xfrm>
            <a:prstGeom prst="rect">
              <a:avLst/>
            </a:prstGeom>
            <a:solidFill>
              <a:srgbClr val="FFFFCC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>
              <a:off x="4026299" y="4816488"/>
              <a:ext cx="1224604" cy="369267"/>
              <a:chOff x="6201413" y="5334299"/>
              <a:chExt cx="1224604" cy="369267"/>
            </a:xfrm>
          </p:grpSpPr>
          <p:sp>
            <p:nvSpPr>
              <p:cNvPr id="124" name="圆角矩形 123"/>
              <p:cNvSpPr/>
              <p:nvPr/>
            </p:nvSpPr>
            <p:spPr bwMode="auto">
              <a:xfrm>
                <a:off x="6201413" y="5334299"/>
                <a:ext cx="1224604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25" name="椭圆 124"/>
              <p:cNvSpPr/>
              <p:nvPr/>
            </p:nvSpPr>
            <p:spPr bwMode="auto">
              <a:xfrm>
                <a:off x="6641733" y="5357081"/>
                <a:ext cx="325030" cy="313394"/>
              </a:xfrm>
              <a:prstGeom prst="ellipse">
                <a:avLst/>
              </a:prstGeom>
              <a:solidFill>
                <a:schemeClr val="accent4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b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6" name="椭圆 125"/>
              <p:cNvSpPr/>
              <p:nvPr/>
            </p:nvSpPr>
            <p:spPr bwMode="auto">
              <a:xfrm>
                <a:off x="6263194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a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7" name="椭圆 126"/>
              <p:cNvSpPr/>
              <p:nvPr/>
            </p:nvSpPr>
            <p:spPr bwMode="auto">
              <a:xfrm>
                <a:off x="7020272" y="5357081"/>
                <a:ext cx="325030" cy="313394"/>
              </a:xfrm>
              <a:prstGeom prst="ellipse">
                <a:avLst/>
              </a:prstGeom>
              <a:solidFill>
                <a:srgbClr val="C00000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72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c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128" name="直接箭头连接符 127"/>
            <p:cNvCxnSpPr>
              <a:endCxn id="142" idx="0"/>
            </p:cNvCxnSpPr>
            <p:nvPr/>
          </p:nvCxnSpPr>
          <p:spPr bwMode="auto">
            <a:xfrm flipH="1">
              <a:off x="3831863" y="5158158"/>
              <a:ext cx="250841" cy="2525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29" name="直接箭头连接符 128"/>
            <p:cNvCxnSpPr>
              <a:endCxn id="136" idx="0"/>
            </p:cNvCxnSpPr>
            <p:nvPr/>
          </p:nvCxnSpPr>
          <p:spPr bwMode="auto">
            <a:xfrm>
              <a:off x="4792491" y="5181523"/>
              <a:ext cx="145010" cy="22914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0" name="直接箭头连接符 129"/>
            <p:cNvCxnSpPr>
              <a:endCxn id="133" idx="0"/>
            </p:cNvCxnSpPr>
            <p:nvPr/>
          </p:nvCxnSpPr>
          <p:spPr bwMode="auto">
            <a:xfrm>
              <a:off x="5212947" y="5185755"/>
              <a:ext cx="293406" cy="22491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cxnSp>
          <p:nvCxnSpPr>
            <p:cNvPr id="131" name="直接箭头连接符 130"/>
            <p:cNvCxnSpPr>
              <a:endCxn id="139" idx="0"/>
            </p:cNvCxnSpPr>
            <p:nvPr/>
          </p:nvCxnSpPr>
          <p:spPr bwMode="auto">
            <a:xfrm flipH="1">
              <a:off x="4384682" y="5183808"/>
              <a:ext cx="73386" cy="22685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ysDash"/>
              <a:round/>
              <a:headEnd type="oval"/>
              <a:tailEnd type="stealth" w="med" len="lg"/>
            </a:ln>
            <a:effectLst/>
          </p:spPr>
        </p:cxnSp>
        <p:grpSp>
          <p:nvGrpSpPr>
            <p:cNvPr id="132" name="组合 131"/>
            <p:cNvGrpSpPr/>
            <p:nvPr/>
          </p:nvGrpSpPr>
          <p:grpSpPr>
            <a:xfrm>
              <a:off x="5250903" y="5410666"/>
              <a:ext cx="510899" cy="369267"/>
              <a:chOff x="6131148" y="5775294"/>
              <a:chExt cx="510899" cy="369267"/>
            </a:xfrm>
          </p:grpSpPr>
          <p:sp>
            <p:nvSpPr>
              <p:cNvPr id="133" name="圆角矩形 132"/>
              <p:cNvSpPr/>
              <p:nvPr/>
            </p:nvSpPr>
            <p:spPr bwMode="auto">
              <a:xfrm>
                <a:off x="6131148" y="5775294"/>
                <a:ext cx="510899" cy="369267"/>
              </a:xfrm>
              <a:prstGeom prst="roundRect">
                <a:avLst/>
              </a:prstGeom>
              <a:solidFill>
                <a:schemeClr val="accent5"/>
              </a:solidFill>
              <a:ln w="3175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lIns="91446" tIns="91446" rIns="91446" bIns="91446" rtlCol="0" anchor="ctr"/>
              <a:lstStyle/>
              <a:p>
                <a:pPr algn="ctr"/>
                <a:endParaRPr lang="zh-CN" altLang="en-US" sz="28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黑体" pitchFamily="2" charset="-122"/>
                  <a:ea typeface="黑体" pitchFamily="2" charset="-122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 bwMode="auto">
              <a:xfrm>
                <a:off x="6227548" y="5798076"/>
                <a:ext cx="325030" cy="313394"/>
              </a:xfrm>
              <a:prstGeom prst="ellipse">
                <a:avLst/>
              </a:prstGeom>
              <a:solidFill>
                <a:schemeClr val="tx1"/>
              </a:solidFill>
              <a:ln w="3175" algn="ctr">
                <a:noFill/>
                <a:miter lim="800000"/>
                <a:headEnd/>
                <a:tailEnd/>
              </a:ln>
              <a:effectLst/>
            </p:spPr>
            <p:txBody>
              <a:bodyPr lIns="0" tIns="36000" rIns="0" bIns="91446" rtlCol="0" anchor="ctr"/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u</a:t>
                </a:r>
                <a:endParaRPr lang="zh-CN" altLang="en-US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6" name="圆角矩形 135"/>
            <p:cNvSpPr/>
            <p:nvPr/>
          </p:nvSpPr>
          <p:spPr bwMode="auto">
            <a:xfrm>
              <a:off x="4682051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4778451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 bwMode="auto">
            <a:xfrm>
              <a:off x="4129232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4225632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 bwMode="auto">
            <a:xfrm>
              <a:off x="3576413" y="5410666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43" name="椭圆 142"/>
            <p:cNvSpPr/>
            <p:nvPr/>
          </p:nvSpPr>
          <p:spPr bwMode="auto">
            <a:xfrm>
              <a:off x="3672813" y="5433448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1600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16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3665357" y="3658811"/>
              <a:ext cx="296245" cy="85109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>
              <a:off x="4112923" y="2922037"/>
              <a:ext cx="370933" cy="291794"/>
              <a:chOff x="3632014" y="4509120"/>
              <a:chExt cx="1269761" cy="216024"/>
            </a:xfrm>
          </p:grpSpPr>
          <p:cxnSp>
            <p:nvCxnSpPr>
              <p:cNvPr id="169" name="直接连接符 1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直接连接符 1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8" name="组合 147"/>
            <p:cNvGrpSpPr/>
            <p:nvPr/>
          </p:nvGrpSpPr>
          <p:grpSpPr>
            <a:xfrm flipH="1">
              <a:off x="4802209" y="2922037"/>
              <a:ext cx="325515" cy="286704"/>
              <a:chOff x="3632014" y="4509120"/>
              <a:chExt cx="1269761" cy="216024"/>
            </a:xfrm>
          </p:grpSpPr>
          <p:cxnSp>
            <p:nvCxnSpPr>
              <p:cNvPr id="167" name="直接连接符 16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8" name="直接连接符 16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9" name="组合 148"/>
            <p:cNvGrpSpPr/>
            <p:nvPr/>
          </p:nvGrpSpPr>
          <p:grpSpPr>
            <a:xfrm>
              <a:off x="3826542" y="3396576"/>
              <a:ext cx="135060" cy="279852"/>
              <a:chOff x="3632014" y="4509120"/>
              <a:chExt cx="1269761" cy="216024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 flipH="1">
              <a:off x="4288930" y="3396576"/>
              <a:ext cx="154041" cy="279851"/>
              <a:chOff x="3632014" y="4509120"/>
              <a:chExt cx="1269761" cy="216024"/>
            </a:xfrm>
          </p:grpSpPr>
          <p:cxnSp>
            <p:nvCxnSpPr>
              <p:cNvPr id="163" name="直接连接符 1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4" name="直接连接符 1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1" name="圆角矩形 150"/>
            <p:cNvSpPr/>
            <p:nvPr/>
          </p:nvSpPr>
          <p:spPr bwMode="auto">
            <a:xfrm>
              <a:off x="4249634" y="3670341"/>
              <a:ext cx="294777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2" name="圆角矩形 151"/>
            <p:cNvSpPr/>
            <p:nvPr/>
          </p:nvSpPr>
          <p:spPr bwMode="auto">
            <a:xfrm>
              <a:off x="4706178" y="3670341"/>
              <a:ext cx="294518" cy="85127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3" name="圆角矩形 152"/>
            <p:cNvSpPr/>
            <p:nvPr/>
          </p:nvSpPr>
          <p:spPr bwMode="auto">
            <a:xfrm>
              <a:off x="4474058" y="27323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b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54" name="组合 153"/>
            <p:cNvGrpSpPr/>
            <p:nvPr/>
          </p:nvGrpSpPr>
          <p:grpSpPr>
            <a:xfrm>
              <a:off x="4825971" y="3384930"/>
              <a:ext cx="135869" cy="284135"/>
              <a:chOff x="3632014" y="4509120"/>
              <a:chExt cx="1269761" cy="216024"/>
            </a:xfrm>
          </p:grpSpPr>
          <p:cxnSp>
            <p:nvCxnSpPr>
              <p:cNvPr id="161" name="直接连接符 16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2" name="直接连接符 16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5" name="组合 154"/>
            <p:cNvGrpSpPr/>
            <p:nvPr/>
          </p:nvGrpSpPr>
          <p:grpSpPr>
            <a:xfrm flipH="1">
              <a:off x="5226863" y="3381104"/>
              <a:ext cx="213060" cy="290861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156" name="直接连接符 155"/>
            <p:cNvCxnSpPr/>
            <p:nvPr/>
          </p:nvCxnSpPr>
          <p:spPr bwMode="auto">
            <a:xfrm flipH="1" flipV="1">
              <a:off x="4650196" y="2476382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157" name="圆角矩形 156"/>
            <p:cNvSpPr/>
            <p:nvPr/>
          </p:nvSpPr>
          <p:spPr bwMode="auto">
            <a:xfrm>
              <a:off x="4953569" y="319097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c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58" name="圆角矩形 157"/>
            <p:cNvSpPr/>
            <p:nvPr/>
          </p:nvSpPr>
          <p:spPr bwMode="auto">
            <a:xfrm>
              <a:off x="5250929" y="3673227"/>
              <a:ext cx="294518" cy="848386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sz="2000" b="1" baseline="-25000" dirty="0">
                  <a:solidFill>
                    <a:schemeClr val="accent2">
                      <a:lumMod val="50000"/>
                    </a:schemeClr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 bwMode="auto">
            <a:xfrm>
              <a:off x="3926609" y="322437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72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a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71" name="下箭头 170"/>
          <p:cNvSpPr/>
          <p:nvPr/>
        </p:nvSpPr>
        <p:spPr bwMode="auto">
          <a:xfrm rot="16200000">
            <a:off x="2693425" y="5620497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73" name="圆角矩形 172"/>
          <p:cNvSpPr/>
          <p:nvPr/>
        </p:nvSpPr>
        <p:spPr bwMode="auto">
          <a:xfrm>
            <a:off x="7519842" y="417108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圆角矩形 173"/>
          <p:cNvSpPr/>
          <p:nvPr/>
        </p:nvSpPr>
        <p:spPr bwMode="auto">
          <a:xfrm>
            <a:off x="7196525" y="4606814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845656" y="3909338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328308" y="3888230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75426" y="4343283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882163" y="4343283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874194" y="4618344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651774" y="423350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7045845" y="3723305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232819" y="3517615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330127" y="3513788"/>
            <a:ext cx="213060" cy="290861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68971" y="306896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88951" y="331747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7" name="圆角矩形 186"/>
          <p:cNvSpPr/>
          <p:nvPr/>
        </p:nvSpPr>
        <p:spPr bwMode="auto">
          <a:xfrm>
            <a:off x="8382624" y="3817506"/>
            <a:ext cx="326620" cy="82857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1" name="圆角矩形 200"/>
          <p:cNvSpPr/>
          <p:nvPr/>
        </p:nvSpPr>
        <p:spPr bwMode="auto">
          <a:xfrm>
            <a:off x="8416892" y="382787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72000" rIns="91446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909369" y="462914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237432" y="461070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703349" y="425403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75689" y="4303127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75364" y="5586209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grpSp>
        <p:nvGrpSpPr>
          <p:cNvPr id="207" name="组合 206"/>
          <p:cNvGrpSpPr/>
          <p:nvPr/>
        </p:nvGrpSpPr>
        <p:grpSpPr>
          <a:xfrm>
            <a:off x="7156977" y="5459011"/>
            <a:ext cx="1224604" cy="369267"/>
            <a:chOff x="6201413" y="5334299"/>
            <a:chExt cx="1224604" cy="369267"/>
          </a:xfrm>
        </p:grpSpPr>
        <p:sp>
          <p:nvSpPr>
            <p:cNvPr id="208" name="圆角矩形 207"/>
            <p:cNvSpPr/>
            <p:nvPr/>
          </p:nvSpPr>
          <p:spPr bwMode="auto">
            <a:xfrm>
              <a:off x="6201413" y="5334299"/>
              <a:ext cx="1224604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09" name="椭圆 208"/>
            <p:cNvSpPr/>
            <p:nvPr/>
          </p:nvSpPr>
          <p:spPr bwMode="auto">
            <a:xfrm>
              <a:off x="6641733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0" name="椭圆 209"/>
            <p:cNvSpPr/>
            <p:nvPr/>
          </p:nvSpPr>
          <p:spPr bwMode="auto">
            <a:xfrm>
              <a:off x="6263194" y="5357081"/>
              <a:ext cx="325030" cy="313394"/>
            </a:xfrm>
            <a:prstGeom prst="ellipse">
              <a:avLst/>
            </a:prstGeom>
            <a:solidFill>
              <a:srgbClr val="C0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p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1" name="椭圆 210"/>
            <p:cNvSpPr/>
            <p:nvPr/>
          </p:nvSpPr>
          <p:spPr bwMode="auto">
            <a:xfrm>
              <a:off x="7020272" y="5357081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g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2" name="直接箭头连接符 211"/>
          <p:cNvCxnSpPr>
            <a:endCxn id="226" idx="0"/>
          </p:cNvCxnSpPr>
          <p:nvPr/>
        </p:nvCxnSpPr>
        <p:spPr bwMode="auto">
          <a:xfrm flipH="1">
            <a:off x="6962541" y="5800681"/>
            <a:ext cx="250841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3" name="直接箭头连接符 212"/>
          <p:cNvCxnSpPr>
            <a:endCxn id="220" idx="0"/>
          </p:cNvCxnSpPr>
          <p:nvPr/>
        </p:nvCxnSpPr>
        <p:spPr bwMode="auto">
          <a:xfrm>
            <a:off x="7923169" y="5824046"/>
            <a:ext cx="145010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4" name="直接箭头连接符 213"/>
          <p:cNvCxnSpPr>
            <a:endCxn id="217" idx="0"/>
          </p:cNvCxnSpPr>
          <p:nvPr/>
        </p:nvCxnSpPr>
        <p:spPr bwMode="auto">
          <a:xfrm>
            <a:off x="8343625" y="5828278"/>
            <a:ext cx="29340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15" name="直接箭头连接符 214"/>
          <p:cNvCxnSpPr>
            <a:endCxn id="223" idx="0"/>
          </p:cNvCxnSpPr>
          <p:nvPr/>
        </p:nvCxnSpPr>
        <p:spPr bwMode="auto">
          <a:xfrm flipH="1">
            <a:off x="7515360" y="5826331"/>
            <a:ext cx="73386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16" name="组合 215"/>
          <p:cNvGrpSpPr/>
          <p:nvPr/>
        </p:nvGrpSpPr>
        <p:grpSpPr>
          <a:xfrm>
            <a:off x="8381581" y="6053189"/>
            <a:ext cx="510899" cy="369267"/>
            <a:chOff x="6131148" y="5775294"/>
            <a:chExt cx="510899" cy="369267"/>
          </a:xfrm>
        </p:grpSpPr>
        <p:sp>
          <p:nvSpPr>
            <p:cNvPr id="217" name="圆角矩形 216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18" name="椭圆 217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</a:t>
              </a:r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7812729" y="6053189"/>
            <a:ext cx="510899" cy="369267"/>
            <a:chOff x="6131148" y="5775294"/>
            <a:chExt cx="510899" cy="369267"/>
          </a:xfrm>
        </p:grpSpPr>
        <p:sp>
          <p:nvSpPr>
            <p:cNvPr id="220" name="圆角矩形 219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1" name="椭圆 220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259910" y="6053189"/>
            <a:ext cx="510899" cy="369267"/>
            <a:chOff x="6131148" y="5775294"/>
            <a:chExt cx="510899" cy="369267"/>
          </a:xfrm>
        </p:grpSpPr>
        <p:sp>
          <p:nvSpPr>
            <p:cNvPr id="223" name="圆角矩形 222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4" name="椭圆 223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6707091" y="6053189"/>
            <a:ext cx="510899" cy="369267"/>
            <a:chOff x="6131148" y="5775294"/>
            <a:chExt cx="510899" cy="369267"/>
          </a:xfrm>
        </p:grpSpPr>
        <p:sp>
          <p:nvSpPr>
            <p:cNvPr id="226" name="圆角矩形 225"/>
            <p:cNvSpPr/>
            <p:nvPr/>
          </p:nvSpPr>
          <p:spPr bwMode="auto">
            <a:xfrm>
              <a:off x="6131148" y="5775294"/>
              <a:ext cx="510899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27" name="椭圆 226"/>
            <p:cNvSpPr/>
            <p:nvPr/>
          </p:nvSpPr>
          <p:spPr bwMode="auto">
            <a:xfrm>
              <a:off x="6227548" y="5798076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425371" y="356361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右单旋</a:t>
            </a:r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p,g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65933" y="3556828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双旋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g,x</a:t>
            </a:r>
            <a:endParaRPr lang="en-US" altLang="zh-CN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颜色对调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0040669"/>
      </p:ext>
    </p:extLst>
  </p:cSld>
  <p:clrMapOvr>
    <a:masterClrMapping/>
  </p:clrMapOvr>
  <p:transition advTm="157">
    <p:zoom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 bwMode="auto">
          <a:xfrm>
            <a:off x="188507" y="4230227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647216" y="3528674"/>
            <a:ext cx="261371" cy="264210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1165373" y="3526643"/>
            <a:ext cx="167873" cy="290861"/>
            <a:chOff x="3632014" y="4509120"/>
            <a:chExt cx="1269761" cy="216024"/>
          </a:xfrm>
        </p:grpSpPr>
        <p:cxnSp>
          <p:nvCxnSpPr>
            <p:cNvPr id="73" name="直接连接符 7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4" name="直接连接符 7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>
            <a:off x="326704" y="3972191"/>
            <a:ext cx="135060" cy="279852"/>
            <a:chOff x="3632014" y="4509120"/>
            <a:chExt cx="1269761" cy="216024"/>
          </a:xfrm>
        </p:grpSpPr>
        <p:cxnSp>
          <p:nvCxnSpPr>
            <p:cNvPr id="71" name="直接连接符 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2" name="直接连接符 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5" name="组合 54"/>
          <p:cNvGrpSpPr/>
          <p:nvPr/>
        </p:nvGrpSpPr>
        <p:grpSpPr>
          <a:xfrm flipH="1">
            <a:off x="773638" y="3966953"/>
            <a:ext cx="154041" cy="279851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56" name="圆角矩形 55"/>
          <p:cNvSpPr/>
          <p:nvPr/>
        </p:nvSpPr>
        <p:spPr bwMode="auto">
          <a:xfrm>
            <a:off x="768825" y="4252043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圆角矩形 56"/>
          <p:cNvSpPr/>
          <p:nvPr/>
        </p:nvSpPr>
        <p:spPr bwMode="auto">
          <a:xfrm>
            <a:off x="1183091" y="3809112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8" name="圆角矩形 57"/>
          <p:cNvSpPr/>
          <p:nvPr/>
        </p:nvSpPr>
        <p:spPr bwMode="auto">
          <a:xfrm>
            <a:off x="803669" y="3345621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015785" y="3133018"/>
            <a:ext cx="316759" cy="212601"/>
            <a:chOff x="3632014" y="4509120"/>
            <a:chExt cx="1269761" cy="216024"/>
          </a:xfrm>
        </p:grpSpPr>
        <p:cxnSp>
          <p:nvCxnSpPr>
            <p:cNvPr id="67" name="直接连接符 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8" name="直接连接符 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1" name="组合 60"/>
          <p:cNvGrpSpPr/>
          <p:nvPr/>
        </p:nvGrpSpPr>
        <p:grpSpPr>
          <a:xfrm flipH="1">
            <a:off x="1658771" y="3127896"/>
            <a:ext cx="333020" cy="222844"/>
            <a:chOff x="3632014" y="4509120"/>
            <a:chExt cx="1269761" cy="216024"/>
          </a:xfrm>
        </p:grpSpPr>
        <p:cxnSp>
          <p:nvCxnSpPr>
            <p:cNvPr id="65" name="直接连接符 6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6" name="直接连接符 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2" name="直接连接符 61"/>
          <p:cNvCxnSpPr/>
          <p:nvPr/>
        </p:nvCxnSpPr>
        <p:spPr bwMode="auto">
          <a:xfrm flipH="1" flipV="1">
            <a:off x="1514189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63" name="圆角矩形 62"/>
          <p:cNvSpPr/>
          <p:nvPr/>
        </p:nvSpPr>
        <p:spPr bwMode="auto">
          <a:xfrm>
            <a:off x="1334169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8" name="圆角矩形 77"/>
          <p:cNvSpPr/>
          <p:nvPr/>
        </p:nvSpPr>
        <p:spPr bwMode="auto">
          <a:xfrm>
            <a:off x="566384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79" name="椭圆 78"/>
          <p:cNvSpPr/>
          <p:nvPr/>
        </p:nvSpPr>
        <p:spPr bwMode="auto">
          <a:xfrm>
            <a:off x="100670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0" name="椭圆 79"/>
          <p:cNvSpPr/>
          <p:nvPr/>
        </p:nvSpPr>
        <p:spPr bwMode="auto">
          <a:xfrm>
            <a:off x="628166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椭圆 80"/>
          <p:cNvSpPr/>
          <p:nvPr/>
        </p:nvSpPr>
        <p:spPr bwMode="auto">
          <a:xfrm>
            <a:off x="1385244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82" name="直接箭头连接符 81"/>
          <p:cNvCxnSpPr>
            <a:endCxn id="110" idx="0"/>
          </p:cNvCxnSpPr>
          <p:nvPr/>
        </p:nvCxnSpPr>
        <p:spPr bwMode="auto">
          <a:xfrm flipH="1">
            <a:off x="384586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3" name="直接箭头连接符 82"/>
          <p:cNvCxnSpPr>
            <a:endCxn id="253" idx="0"/>
          </p:cNvCxnSpPr>
          <p:nvPr/>
        </p:nvCxnSpPr>
        <p:spPr bwMode="auto">
          <a:xfrm flipH="1">
            <a:off x="1325188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4" name="直接箭头连接符 83"/>
          <p:cNvCxnSpPr>
            <a:endCxn id="256" idx="0"/>
          </p:cNvCxnSpPr>
          <p:nvPr/>
        </p:nvCxnSpPr>
        <p:spPr bwMode="auto">
          <a:xfrm>
            <a:off x="1753033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85" name="直接箭头连接符 84"/>
          <p:cNvCxnSpPr>
            <a:endCxn id="250" idx="0"/>
          </p:cNvCxnSpPr>
          <p:nvPr/>
        </p:nvCxnSpPr>
        <p:spPr bwMode="auto">
          <a:xfrm flipH="1">
            <a:off x="854887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" name="组合 2"/>
          <p:cNvGrpSpPr/>
          <p:nvPr/>
        </p:nvGrpSpPr>
        <p:grpSpPr>
          <a:xfrm>
            <a:off x="179512" y="5897983"/>
            <a:ext cx="410148" cy="369267"/>
            <a:chOff x="242525" y="5842321"/>
            <a:chExt cx="410148" cy="369267"/>
          </a:xfrm>
        </p:grpSpPr>
        <p:sp>
          <p:nvSpPr>
            <p:cNvPr id="110" name="圆角矩形 10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111" name="椭圆 11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19" name="圆角矩形 118"/>
          <p:cNvSpPr/>
          <p:nvPr/>
        </p:nvSpPr>
        <p:spPr bwMode="auto">
          <a:xfrm>
            <a:off x="1202291" y="383156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0" name="圆角矩形 119"/>
          <p:cNvSpPr/>
          <p:nvPr/>
        </p:nvSpPr>
        <p:spPr bwMode="auto">
          <a:xfrm>
            <a:off x="793672" y="427176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1" name="圆角矩形 120"/>
          <p:cNvSpPr/>
          <p:nvPr/>
        </p:nvSpPr>
        <p:spPr bwMode="auto">
          <a:xfrm>
            <a:off x="210956" y="425437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2" name="下箭头 121"/>
          <p:cNvSpPr/>
          <p:nvPr/>
        </p:nvSpPr>
        <p:spPr bwMode="auto">
          <a:xfrm rot="16200000">
            <a:off x="2644904" y="3909391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1" name="下箭头 170"/>
          <p:cNvSpPr/>
          <p:nvPr/>
        </p:nvSpPr>
        <p:spPr bwMode="auto">
          <a:xfrm rot="16200000">
            <a:off x="2630412" y="5263054"/>
            <a:ext cx="400272" cy="446569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8" name="圆角矩形 187"/>
          <p:cNvSpPr/>
          <p:nvPr/>
        </p:nvSpPr>
        <p:spPr bwMode="auto">
          <a:xfrm>
            <a:off x="1627097" y="3791058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33" name="组合 232"/>
          <p:cNvGrpSpPr/>
          <p:nvPr/>
        </p:nvGrpSpPr>
        <p:grpSpPr>
          <a:xfrm>
            <a:off x="1738839" y="3534637"/>
            <a:ext cx="135060" cy="279852"/>
            <a:chOff x="3632014" y="4509120"/>
            <a:chExt cx="1269761" cy="216024"/>
          </a:xfrm>
        </p:grpSpPr>
        <p:cxnSp>
          <p:nvCxnSpPr>
            <p:cNvPr id="234" name="直接连接符 23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5" name="直接连接符 23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6" name="组合 235"/>
          <p:cNvGrpSpPr/>
          <p:nvPr/>
        </p:nvGrpSpPr>
        <p:grpSpPr>
          <a:xfrm flipH="1">
            <a:off x="2136135" y="3521267"/>
            <a:ext cx="154041" cy="279851"/>
            <a:chOff x="3632014" y="4509120"/>
            <a:chExt cx="1269761" cy="216024"/>
          </a:xfrm>
        </p:grpSpPr>
        <p:cxnSp>
          <p:nvCxnSpPr>
            <p:cNvPr id="237" name="直接连接符 23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8" name="直接连接符 23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39" name="圆角矩形 238"/>
          <p:cNvSpPr/>
          <p:nvPr/>
        </p:nvSpPr>
        <p:spPr bwMode="auto">
          <a:xfrm>
            <a:off x="2092632" y="380737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0" name="圆角矩形 239"/>
          <p:cNvSpPr/>
          <p:nvPr/>
        </p:nvSpPr>
        <p:spPr bwMode="auto">
          <a:xfrm>
            <a:off x="2117267" y="382745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1" name="圆角矩形 240"/>
          <p:cNvSpPr/>
          <p:nvPr/>
        </p:nvSpPr>
        <p:spPr bwMode="auto">
          <a:xfrm>
            <a:off x="1657478" y="382231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2" name="圆角矩形 181"/>
          <p:cNvSpPr/>
          <p:nvPr/>
        </p:nvSpPr>
        <p:spPr bwMode="auto">
          <a:xfrm>
            <a:off x="1813830" y="334561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3" name="椭圆 242"/>
          <p:cNvSpPr/>
          <p:nvPr/>
        </p:nvSpPr>
        <p:spPr bwMode="auto">
          <a:xfrm>
            <a:off x="1760827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445800" y="379449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649813" y="5897983"/>
            <a:ext cx="410148" cy="369267"/>
            <a:chOff x="242525" y="5842321"/>
            <a:chExt cx="410148" cy="369267"/>
          </a:xfrm>
        </p:grpSpPr>
        <p:sp>
          <p:nvSpPr>
            <p:cNvPr id="250" name="圆角矩形 249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1" name="椭圆 250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120114" y="5897983"/>
            <a:ext cx="410148" cy="369267"/>
            <a:chOff x="242525" y="5842321"/>
            <a:chExt cx="410148" cy="369267"/>
          </a:xfrm>
        </p:grpSpPr>
        <p:sp>
          <p:nvSpPr>
            <p:cNvPr id="253" name="圆角矩形 252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4" name="椭圆 253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90415" y="5897983"/>
            <a:ext cx="410148" cy="369267"/>
            <a:chOff x="242525" y="5842321"/>
            <a:chExt cx="410148" cy="369267"/>
          </a:xfrm>
        </p:grpSpPr>
        <p:sp>
          <p:nvSpPr>
            <p:cNvPr id="256" name="圆角矩形 25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57" name="椭圆 25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8" name="组合 257"/>
          <p:cNvGrpSpPr/>
          <p:nvPr/>
        </p:nvGrpSpPr>
        <p:grpSpPr>
          <a:xfrm>
            <a:off x="2060715" y="5897983"/>
            <a:ext cx="410148" cy="369267"/>
            <a:chOff x="242525" y="5842321"/>
            <a:chExt cx="410148" cy="369267"/>
          </a:xfrm>
        </p:grpSpPr>
        <p:sp>
          <p:nvSpPr>
            <p:cNvPr id="259" name="圆角矩形 25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60" name="椭圆 25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61" name="直接箭头连接符 260"/>
          <p:cNvCxnSpPr>
            <a:endCxn id="259" idx="0"/>
          </p:cNvCxnSpPr>
          <p:nvPr/>
        </p:nvCxnSpPr>
        <p:spPr bwMode="auto">
          <a:xfrm>
            <a:off x="2074669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987391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63589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3" name="直接箭头连接符 302"/>
          <p:cNvCxnSpPr/>
          <p:nvPr/>
        </p:nvCxnSpPr>
        <p:spPr bwMode="auto">
          <a:xfrm flipH="1">
            <a:off x="3473735" y="6103173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64" name="矩形 363"/>
          <p:cNvSpPr/>
          <p:nvPr/>
        </p:nvSpPr>
        <p:spPr>
          <a:xfrm>
            <a:off x="2360494" y="3048279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圆角矩形 210"/>
          <p:cNvSpPr/>
          <p:nvPr/>
        </p:nvSpPr>
        <p:spPr bwMode="auto">
          <a:xfrm>
            <a:off x="3333673" y="414962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12" name="组合 211"/>
          <p:cNvGrpSpPr/>
          <p:nvPr/>
        </p:nvGrpSpPr>
        <p:grpSpPr>
          <a:xfrm>
            <a:off x="3792382" y="3448070"/>
            <a:ext cx="261371" cy="264210"/>
            <a:chOff x="3632014" y="4509120"/>
            <a:chExt cx="1269761" cy="216024"/>
          </a:xfrm>
        </p:grpSpPr>
        <p:cxnSp>
          <p:nvCxnSpPr>
            <p:cNvPr id="213" name="直接连接符 21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5" name="组合 214"/>
          <p:cNvGrpSpPr/>
          <p:nvPr/>
        </p:nvGrpSpPr>
        <p:grpSpPr>
          <a:xfrm flipH="1">
            <a:off x="4310539" y="3446039"/>
            <a:ext cx="167873" cy="290861"/>
            <a:chOff x="3632014" y="4509120"/>
            <a:chExt cx="1269761" cy="216024"/>
          </a:xfrm>
        </p:grpSpPr>
        <p:cxnSp>
          <p:nvCxnSpPr>
            <p:cNvPr id="216" name="直接连接符 2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7" name="直接连接符 2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18" name="组合 217"/>
          <p:cNvGrpSpPr/>
          <p:nvPr/>
        </p:nvGrpSpPr>
        <p:grpSpPr>
          <a:xfrm>
            <a:off x="3471870" y="3891587"/>
            <a:ext cx="135060" cy="279852"/>
            <a:chOff x="3632014" y="4509120"/>
            <a:chExt cx="1269761" cy="216024"/>
          </a:xfrm>
        </p:grpSpPr>
        <p:cxnSp>
          <p:nvCxnSpPr>
            <p:cNvPr id="219" name="直接连接符 2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0" name="直接连接符 2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21" name="组合 220"/>
          <p:cNvGrpSpPr/>
          <p:nvPr/>
        </p:nvGrpSpPr>
        <p:grpSpPr>
          <a:xfrm flipH="1">
            <a:off x="3918804" y="3886349"/>
            <a:ext cx="154041" cy="279851"/>
            <a:chOff x="3632014" y="4509120"/>
            <a:chExt cx="1269761" cy="216024"/>
          </a:xfrm>
        </p:grpSpPr>
        <p:cxnSp>
          <p:nvCxnSpPr>
            <p:cNvPr id="222" name="直接连接符 22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3" name="直接连接符 22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24" name="圆角矩形 223"/>
          <p:cNvSpPr/>
          <p:nvPr/>
        </p:nvSpPr>
        <p:spPr bwMode="auto">
          <a:xfrm>
            <a:off x="3913991" y="4171439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5" name="圆角矩形 224"/>
          <p:cNvSpPr/>
          <p:nvPr/>
        </p:nvSpPr>
        <p:spPr bwMode="auto">
          <a:xfrm>
            <a:off x="4328257" y="3728508"/>
            <a:ext cx="294518" cy="74448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6" name="圆角矩形 225"/>
          <p:cNvSpPr/>
          <p:nvPr/>
        </p:nvSpPr>
        <p:spPr bwMode="auto">
          <a:xfrm>
            <a:off x="3948835" y="32650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4160951" y="3052414"/>
            <a:ext cx="316759" cy="212601"/>
            <a:chOff x="3632014" y="4509120"/>
            <a:chExt cx="1269761" cy="216024"/>
          </a:xfrm>
        </p:grpSpPr>
        <p:cxnSp>
          <p:nvCxnSpPr>
            <p:cNvPr id="229" name="直接连接符 2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30" name="直接连接符 2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32" name="组合 231"/>
          <p:cNvGrpSpPr/>
          <p:nvPr/>
        </p:nvGrpSpPr>
        <p:grpSpPr>
          <a:xfrm flipH="1">
            <a:off x="4803937" y="3047292"/>
            <a:ext cx="333020" cy="222844"/>
            <a:chOff x="3632014" y="4509120"/>
            <a:chExt cx="1269761" cy="216024"/>
          </a:xfrm>
        </p:grpSpPr>
        <p:cxnSp>
          <p:nvCxnSpPr>
            <p:cNvPr id="242" name="直接连接符 24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4" name="直接连接符 2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245" name="直接连接符 244"/>
          <p:cNvCxnSpPr/>
          <p:nvPr/>
        </p:nvCxnSpPr>
        <p:spPr bwMode="auto">
          <a:xfrm flipH="1" flipV="1">
            <a:off x="4659355" y="2603759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246" name="圆角矩形 245"/>
          <p:cNvSpPr/>
          <p:nvPr/>
        </p:nvSpPr>
        <p:spPr bwMode="auto">
          <a:xfrm>
            <a:off x="4479335" y="2852269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7" name="圆角矩形 246"/>
          <p:cNvSpPr/>
          <p:nvPr/>
        </p:nvSpPr>
        <p:spPr bwMode="auto">
          <a:xfrm>
            <a:off x="4347457" y="375096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48" name="圆角矩形 247"/>
          <p:cNvSpPr/>
          <p:nvPr/>
        </p:nvSpPr>
        <p:spPr bwMode="auto">
          <a:xfrm>
            <a:off x="3938838" y="4191165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6" name="圆角矩形 365"/>
          <p:cNvSpPr/>
          <p:nvPr/>
        </p:nvSpPr>
        <p:spPr bwMode="auto">
          <a:xfrm>
            <a:off x="3356122" y="4173774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7" name="圆角矩形 366"/>
          <p:cNvSpPr/>
          <p:nvPr/>
        </p:nvSpPr>
        <p:spPr bwMode="auto">
          <a:xfrm>
            <a:off x="4772263" y="3710454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68" name="组合 367"/>
          <p:cNvGrpSpPr/>
          <p:nvPr/>
        </p:nvGrpSpPr>
        <p:grpSpPr>
          <a:xfrm>
            <a:off x="4884005" y="3454033"/>
            <a:ext cx="135060" cy="279852"/>
            <a:chOff x="3632014" y="4509120"/>
            <a:chExt cx="1269761" cy="216024"/>
          </a:xfrm>
        </p:grpSpPr>
        <p:cxnSp>
          <p:nvCxnSpPr>
            <p:cNvPr id="369" name="直接连接符 3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0" name="直接连接符 3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71" name="组合 370"/>
          <p:cNvGrpSpPr/>
          <p:nvPr/>
        </p:nvGrpSpPr>
        <p:grpSpPr>
          <a:xfrm flipH="1">
            <a:off x="5281301" y="3440663"/>
            <a:ext cx="154041" cy="279851"/>
            <a:chOff x="3632014" y="4509120"/>
            <a:chExt cx="1269761" cy="216024"/>
          </a:xfrm>
        </p:grpSpPr>
        <p:cxnSp>
          <p:nvCxnSpPr>
            <p:cNvPr id="372" name="直接连接符 37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73" name="直接连接符 37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74" name="圆角矩形 373"/>
          <p:cNvSpPr/>
          <p:nvPr/>
        </p:nvSpPr>
        <p:spPr bwMode="auto">
          <a:xfrm>
            <a:off x="5237798" y="3726775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5" name="圆角矩形 374"/>
          <p:cNvSpPr/>
          <p:nvPr/>
        </p:nvSpPr>
        <p:spPr bwMode="auto">
          <a:xfrm>
            <a:off x="5262433" y="37468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6" name="圆角矩形 375"/>
          <p:cNvSpPr/>
          <p:nvPr/>
        </p:nvSpPr>
        <p:spPr bwMode="auto">
          <a:xfrm>
            <a:off x="4802644" y="374171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7" name="圆角矩形 376"/>
          <p:cNvSpPr/>
          <p:nvPr/>
        </p:nvSpPr>
        <p:spPr bwMode="auto">
          <a:xfrm>
            <a:off x="4958996" y="326501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78" name="圆角矩形 377"/>
          <p:cNvSpPr/>
          <p:nvPr/>
        </p:nvSpPr>
        <p:spPr bwMode="auto">
          <a:xfrm>
            <a:off x="3590966" y="3713890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矩形 143"/>
          <p:cNvSpPr/>
          <p:nvPr/>
        </p:nvSpPr>
        <p:spPr>
          <a:xfrm>
            <a:off x="2432956" y="5700156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911631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77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双红修正（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红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色，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的左右孩子非空且根节点为黑色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,T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的根节点都为黑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8" name="矩形 227"/>
          <p:cNvSpPr/>
          <p:nvPr/>
        </p:nvSpPr>
        <p:spPr bwMode="auto">
          <a:xfrm>
            <a:off x="3170469" y="2636912"/>
            <a:ext cx="2550206" cy="4223915"/>
          </a:xfrm>
          <a:prstGeom prst="rect">
            <a:avLst/>
          </a:prstGeom>
          <a:solidFill>
            <a:srgbClr val="FFFFCC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4" name="圆角矩形 123"/>
          <p:cNvSpPr/>
          <p:nvPr/>
        </p:nvSpPr>
        <p:spPr bwMode="auto">
          <a:xfrm>
            <a:off x="4004463" y="5132635"/>
            <a:ext cx="1111445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25" name="椭圆 124"/>
          <p:cNvSpPr/>
          <p:nvPr/>
        </p:nvSpPr>
        <p:spPr bwMode="auto">
          <a:xfrm>
            <a:off x="4399981" y="515541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29" name="直接箭头连接符 128"/>
          <p:cNvCxnSpPr>
            <a:endCxn id="313" idx="0"/>
          </p:cNvCxnSpPr>
          <p:nvPr/>
        </p:nvCxnSpPr>
        <p:spPr bwMode="auto">
          <a:xfrm>
            <a:off x="4737873" y="5501902"/>
            <a:ext cx="444741" cy="22971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131" name="直接箭头连接符 130"/>
          <p:cNvCxnSpPr>
            <a:endCxn id="298" idx="0"/>
          </p:cNvCxnSpPr>
          <p:nvPr/>
        </p:nvCxnSpPr>
        <p:spPr bwMode="auto">
          <a:xfrm flipH="1">
            <a:off x="3970987" y="5500541"/>
            <a:ext cx="438403" cy="2318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4" name="圆角矩形 173"/>
          <p:cNvSpPr/>
          <p:nvPr/>
        </p:nvSpPr>
        <p:spPr bwMode="auto">
          <a:xfrm>
            <a:off x="7133512" y="4222217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75" name="组合 174"/>
          <p:cNvGrpSpPr/>
          <p:nvPr/>
        </p:nvGrpSpPr>
        <p:grpSpPr>
          <a:xfrm>
            <a:off x="6782643" y="3524741"/>
            <a:ext cx="200189" cy="328011"/>
            <a:chOff x="3632014" y="4509120"/>
            <a:chExt cx="1269761" cy="216024"/>
          </a:xfrm>
        </p:grpSpPr>
        <p:cxnSp>
          <p:nvCxnSpPr>
            <p:cNvPr id="199" name="直接连接符 19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0" name="直接连接符 19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6" name="组合 175"/>
          <p:cNvGrpSpPr/>
          <p:nvPr/>
        </p:nvGrpSpPr>
        <p:grpSpPr>
          <a:xfrm flipH="1">
            <a:off x="7265295" y="3503633"/>
            <a:ext cx="379124" cy="317008"/>
            <a:chOff x="3632014" y="4509120"/>
            <a:chExt cx="1269761" cy="216024"/>
          </a:xfrm>
        </p:grpSpPr>
        <p:cxnSp>
          <p:nvCxnSpPr>
            <p:cNvPr id="197" name="直接连接符 19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8" name="直接连接符 19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7" name="组合 176"/>
          <p:cNvGrpSpPr/>
          <p:nvPr/>
        </p:nvGrpSpPr>
        <p:grpSpPr>
          <a:xfrm>
            <a:off x="7312413" y="3958686"/>
            <a:ext cx="135060" cy="279852"/>
            <a:chOff x="3632014" y="4509120"/>
            <a:chExt cx="1269761" cy="216024"/>
          </a:xfrm>
        </p:grpSpPr>
        <p:cxnSp>
          <p:nvCxnSpPr>
            <p:cNvPr id="195" name="直接连接符 1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6" name="直接连接符 1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 flipH="1">
            <a:off x="7757316" y="3958686"/>
            <a:ext cx="154041" cy="279851"/>
            <a:chOff x="3632014" y="4509120"/>
            <a:chExt cx="1269761" cy="216024"/>
          </a:xfrm>
        </p:grpSpPr>
        <p:cxnSp>
          <p:nvCxnSpPr>
            <p:cNvPr id="193" name="直接连接符 19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4" name="直接连接符 19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9" name="圆角矩形 178"/>
          <p:cNvSpPr/>
          <p:nvPr/>
        </p:nvSpPr>
        <p:spPr bwMode="auto">
          <a:xfrm>
            <a:off x="7749347" y="4233747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0" name="圆角矩形 179"/>
          <p:cNvSpPr/>
          <p:nvPr/>
        </p:nvSpPr>
        <p:spPr bwMode="auto">
          <a:xfrm>
            <a:off x="6588761" y="3848906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81" name="圆角矩形 180"/>
          <p:cNvSpPr/>
          <p:nvPr/>
        </p:nvSpPr>
        <p:spPr bwMode="auto">
          <a:xfrm>
            <a:off x="6982832" y="3338708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3" name="组合 182"/>
          <p:cNvGrpSpPr/>
          <p:nvPr/>
        </p:nvGrpSpPr>
        <p:grpSpPr>
          <a:xfrm>
            <a:off x="7169806" y="3133018"/>
            <a:ext cx="754508" cy="243645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84" name="组合 183"/>
          <p:cNvGrpSpPr/>
          <p:nvPr/>
        </p:nvGrpSpPr>
        <p:grpSpPr>
          <a:xfrm flipH="1">
            <a:off x="8267112" y="3129191"/>
            <a:ext cx="346329" cy="252489"/>
            <a:chOff x="3632014" y="4509120"/>
            <a:chExt cx="1269761" cy="216024"/>
          </a:xfrm>
        </p:grpSpPr>
        <p:cxnSp>
          <p:nvCxnSpPr>
            <p:cNvPr id="189" name="直接连接符 18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0" name="直接连接符 18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85" name="直接连接符 184"/>
          <p:cNvCxnSpPr/>
          <p:nvPr/>
        </p:nvCxnSpPr>
        <p:spPr bwMode="auto">
          <a:xfrm flipH="1" flipV="1">
            <a:off x="8105958" y="2684363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186" name="圆角矩形 185"/>
          <p:cNvSpPr/>
          <p:nvPr/>
        </p:nvSpPr>
        <p:spPr bwMode="auto">
          <a:xfrm>
            <a:off x="7925938" y="293287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2" name="圆角矩形 201"/>
          <p:cNvSpPr/>
          <p:nvPr/>
        </p:nvSpPr>
        <p:spPr bwMode="auto">
          <a:xfrm>
            <a:off x="7784522" y="424454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3" name="圆角矩形 202"/>
          <p:cNvSpPr/>
          <p:nvPr/>
        </p:nvSpPr>
        <p:spPr bwMode="auto">
          <a:xfrm>
            <a:off x="7174419" y="4226107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4" name="圆角矩形 203"/>
          <p:cNvSpPr/>
          <p:nvPr/>
        </p:nvSpPr>
        <p:spPr bwMode="auto">
          <a:xfrm>
            <a:off x="6640336" y="386944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5" name="下箭头 204"/>
          <p:cNvSpPr/>
          <p:nvPr/>
        </p:nvSpPr>
        <p:spPr bwMode="auto">
          <a:xfrm rot="16200000" flipV="1">
            <a:off x="5812676" y="3918530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06" name="下箭头 205"/>
          <p:cNvSpPr/>
          <p:nvPr/>
        </p:nvSpPr>
        <p:spPr bwMode="auto">
          <a:xfrm rot="16200000" flipV="1">
            <a:off x="5812351" y="5228766"/>
            <a:ext cx="400272" cy="428268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688100" y="3063453"/>
            <a:ext cx="92229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p,u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颜色转黑，</a:t>
            </a:r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颜色转红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62" name="圆角矩形 261"/>
          <p:cNvSpPr/>
          <p:nvPr/>
        </p:nvSpPr>
        <p:spPr bwMode="auto">
          <a:xfrm>
            <a:off x="8253403" y="3801183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8365145" y="3544762"/>
            <a:ext cx="135060" cy="279852"/>
            <a:chOff x="3632014" y="4509120"/>
            <a:chExt cx="1269761" cy="216024"/>
          </a:xfrm>
        </p:grpSpPr>
        <p:cxnSp>
          <p:nvCxnSpPr>
            <p:cNvPr id="264" name="直接连接符 26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5" name="直接连接符 26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66" name="组合 265"/>
          <p:cNvGrpSpPr/>
          <p:nvPr/>
        </p:nvGrpSpPr>
        <p:grpSpPr>
          <a:xfrm flipH="1">
            <a:off x="8762441" y="3531392"/>
            <a:ext cx="154041" cy="279851"/>
            <a:chOff x="3632014" y="4509120"/>
            <a:chExt cx="1269761" cy="216024"/>
          </a:xfrm>
        </p:grpSpPr>
        <p:cxnSp>
          <p:nvCxnSpPr>
            <p:cNvPr id="267" name="直接连接符 26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68" name="直接连接符 26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69" name="圆角矩形 268"/>
          <p:cNvSpPr/>
          <p:nvPr/>
        </p:nvSpPr>
        <p:spPr bwMode="auto">
          <a:xfrm>
            <a:off x="8718938" y="3817504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0" name="圆角矩形 269"/>
          <p:cNvSpPr/>
          <p:nvPr/>
        </p:nvSpPr>
        <p:spPr bwMode="auto">
          <a:xfrm>
            <a:off x="8743573" y="3837579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1" name="圆角矩形 270"/>
          <p:cNvSpPr/>
          <p:nvPr/>
        </p:nvSpPr>
        <p:spPr bwMode="auto">
          <a:xfrm>
            <a:off x="8283784" y="383244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2" name="圆角矩形 271"/>
          <p:cNvSpPr/>
          <p:nvPr/>
        </p:nvSpPr>
        <p:spPr bwMode="auto">
          <a:xfrm>
            <a:off x="8440136" y="3355744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3" name="圆角矩形 272"/>
          <p:cNvSpPr/>
          <p:nvPr/>
        </p:nvSpPr>
        <p:spPr bwMode="auto">
          <a:xfrm>
            <a:off x="7056099" y="5303805"/>
            <a:ext cx="1550267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74" name="椭圆 273"/>
          <p:cNvSpPr/>
          <p:nvPr/>
        </p:nvSpPr>
        <p:spPr bwMode="auto">
          <a:xfrm>
            <a:off x="713628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5" name="椭圆 274"/>
          <p:cNvSpPr/>
          <p:nvPr/>
        </p:nvSpPr>
        <p:spPr bwMode="auto">
          <a:xfrm>
            <a:off x="7496325" y="5326587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6" name="椭圆 275"/>
          <p:cNvSpPr/>
          <p:nvPr/>
        </p:nvSpPr>
        <p:spPr bwMode="auto">
          <a:xfrm>
            <a:off x="7874959" y="5326587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77" name="直接箭头连接符 276"/>
          <p:cNvCxnSpPr>
            <a:endCxn id="282" idx="0"/>
          </p:cNvCxnSpPr>
          <p:nvPr/>
        </p:nvCxnSpPr>
        <p:spPr bwMode="auto">
          <a:xfrm flipH="1">
            <a:off x="6874301" y="5645475"/>
            <a:ext cx="238205" cy="25250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8" name="直接箭头连接符 277"/>
          <p:cNvCxnSpPr>
            <a:endCxn id="289" idx="0"/>
          </p:cNvCxnSpPr>
          <p:nvPr/>
        </p:nvCxnSpPr>
        <p:spPr bwMode="auto">
          <a:xfrm flipH="1">
            <a:off x="7814903" y="5668840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79" name="直接箭头连接符 278"/>
          <p:cNvCxnSpPr>
            <a:endCxn id="292" idx="0"/>
          </p:cNvCxnSpPr>
          <p:nvPr/>
        </p:nvCxnSpPr>
        <p:spPr bwMode="auto">
          <a:xfrm>
            <a:off x="8242748" y="5673072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280" name="直接箭头连接符 279"/>
          <p:cNvCxnSpPr>
            <a:endCxn id="286" idx="0"/>
          </p:cNvCxnSpPr>
          <p:nvPr/>
        </p:nvCxnSpPr>
        <p:spPr bwMode="auto">
          <a:xfrm flipH="1">
            <a:off x="7344602" y="5671125"/>
            <a:ext cx="143267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281" name="组合 280"/>
          <p:cNvGrpSpPr/>
          <p:nvPr/>
        </p:nvGrpSpPr>
        <p:grpSpPr>
          <a:xfrm>
            <a:off x="6669227" y="5897983"/>
            <a:ext cx="410148" cy="369267"/>
            <a:chOff x="242525" y="5842321"/>
            <a:chExt cx="410148" cy="369267"/>
          </a:xfrm>
        </p:grpSpPr>
        <p:sp>
          <p:nvSpPr>
            <p:cNvPr id="282" name="圆角矩形 28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3" name="椭圆 28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284" name="椭圆 283"/>
          <p:cNvSpPr/>
          <p:nvPr/>
        </p:nvSpPr>
        <p:spPr bwMode="auto">
          <a:xfrm>
            <a:off x="8250542" y="5325422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85" name="组合 284"/>
          <p:cNvGrpSpPr/>
          <p:nvPr/>
        </p:nvGrpSpPr>
        <p:grpSpPr>
          <a:xfrm>
            <a:off x="7139528" y="5897983"/>
            <a:ext cx="410148" cy="369267"/>
            <a:chOff x="242525" y="5842321"/>
            <a:chExt cx="410148" cy="369267"/>
          </a:xfrm>
        </p:grpSpPr>
        <p:sp>
          <p:nvSpPr>
            <p:cNvPr id="286" name="圆角矩形 285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87" name="椭圆 286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8" name="组合 287"/>
          <p:cNvGrpSpPr/>
          <p:nvPr/>
        </p:nvGrpSpPr>
        <p:grpSpPr>
          <a:xfrm>
            <a:off x="7609829" y="5897983"/>
            <a:ext cx="410148" cy="369267"/>
            <a:chOff x="242525" y="5842321"/>
            <a:chExt cx="410148" cy="369267"/>
          </a:xfrm>
        </p:grpSpPr>
        <p:sp>
          <p:nvSpPr>
            <p:cNvPr id="289" name="圆角矩形 288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0" name="椭圆 289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1" name="组合 290"/>
          <p:cNvGrpSpPr/>
          <p:nvPr/>
        </p:nvGrpSpPr>
        <p:grpSpPr>
          <a:xfrm>
            <a:off x="8080130" y="5897983"/>
            <a:ext cx="410148" cy="369267"/>
            <a:chOff x="242525" y="5842321"/>
            <a:chExt cx="410148" cy="369267"/>
          </a:xfrm>
        </p:grpSpPr>
        <p:sp>
          <p:nvSpPr>
            <p:cNvPr id="292" name="圆角矩形 291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3" name="椭圆 292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8550430" y="5897983"/>
            <a:ext cx="410148" cy="369267"/>
            <a:chOff x="242525" y="5842321"/>
            <a:chExt cx="410148" cy="369267"/>
          </a:xfrm>
        </p:grpSpPr>
        <p:sp>
          <p:nvSpPr>
            <p:cNvPr id="295" name="圆角矩形 29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296" name="椭圆 29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endParaRPr lang="zh-CN" altLang="en-US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97" name="直接箭头连接符 296"/>
          <p:cNvCxnSpPr>
            <a:endCxn id="295" idx="0"/>
          </p:cNvCxnSpPr>
          <p:nvPr/>
        </p:nvCxnSpPr>
        <p:spPr bwMode="auto">
          <a:xfrm>
            <a:off x="8564384" y="5660804"/>
            <a:ext cx="191120" cy="2371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sp>
        <p:nvSpPr>
          <p:cNvPr id="173" name="圆角矩形 172"/>
          <p:cNvSpPr/>
          <p:nvPr/>
        </p:nvSpPr>
        <p:spPr bwMode="auto">
          <a:xfrm>
            <a:off x="7456829" y="3786483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8" name="圆角矩形 297"/>
          <p:cNvSpPr/>
          <p:nvPr/>
        </p:nvSpPr>
        <p:spPr bwMode="auto">
          <a:xfrm>
            <a:off x="3556162" y="5732396"/>
            <a:ext cx="829650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99" name="椭圆 298"/>
          <p:cNvSpPr/>
          <p:nvPr/>
        </p:nvSpPr>
        <p:spPr bwMode="auto">
          <a:xfrm>
            <a:off x="3628795" y="5760332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0" name="椭圆 299"/>
          <p:cNvSpPr/>
          <p:nvPr/>
        </p:nvSpPr>
        <p:spPr bwMode="auto">
          <a:xfrm>
            <a:off x="3972836" y="5757478"/>
            <a:ext cx="325030" cy="313394"/>
          </a:xfrm>
          <a:prstGeom prst="ellipse">
            <a:avLst/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01" name="直接箭头连接符 300"/>
          <p:cNvCxnSpPr/>
          <p:nvPr/>
        </p:nvCxnSpPr>
        <p:spPr bwMode="auto">
          <a:xfrm flipH="1">
            <a:off x="3944036" y="6100888"/>
            <a:ext cx="7389" cy="22914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02" name="直接箭头连接符 301"/>
          <p:cNvCxnSpPr/>
          <p:nvPr/>
        </p:nvCxnSpPr>
        <p:spPr bwMode="auto">
          <a:xfrm>
            <a:off x="4371881" y="6105120"/>
            <a:ext cx="42456" cy="2249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04" name="组合 303"/>
          <p:cNvGrpSpPr/>
          <p:nvPr/>
        </p:nvGrpSpPr>
        <p:grpSpPr>
          <a:xfrm>
            <a:off x="3276206" y="6330031"/>
            <a:ext cx="410148" cy="369267"/>
            <a:chOff x="242525" y="5842321"/>
            <a:chExt cx="410148" cy="369267"/>
          </a:xfrm>
        </p:grpSpPr>
        <p:sp>
          <p:nvSpPr>
            <p:cNvPr id="305" name="圆角矩形 304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6" name="椭圆 305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07" name="组合 306"/>
          <p:cNvGrpSpPr/>
          <p:nvPr/>
        </p:nvGrpSpPr>
        <p:grpSpPr>
          <a:xfrm>
            <a:off x="3746507" y="6330031"/>
            <a:ext cx="410148" cy="369267"/>
            <a:chOff x="242525" y="5842321"/>
            <a:chExt cx="410148" cy="369267"/>
          </a:xfrm>
        </p:grpSpPr>
        <p:sp>
          <p:nvSpPr>
            <p:cNvPr id="308" name="圆角矩形 30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09" name="椭圆 30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4216808" y="6330031"/>
            <a:ext cx="410148" cy="369267"/>
            <a:chOff x="242525" y="5842321"/>
            <a:chExt cx="410148" cy="369267"/>
          </a:xfrm>
        </p:grpSpPr>
        <p:sp>
          <p:nvSpPr>
            <p:cNvPr id="311" name="圆角矩形 31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2" name="椭圆 31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313" name="圆角矩形 312"/>
          <p:cNvSpPr/>
          <p:nvPr/>
        </p:nvSpPr>
        <p:spPr bwMode="auto">
          <a:xfrm>
            <a:off x="4929886" y="5731621"/>
            <a:ext cx="505456" cy="369267"/>
          </a:xfrm>
          <a:prstGeom prst="roundRect">
            <a:avLst/>
          </a:prstGeom>
          <a:solidFill>
            <a:schemeClr val="accent5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4" name="椭圆 313"/>
          <p:cNvSpPr/>
          <p:nvPr/>
        </p:nvSpPr>
        <p:spPr bwMode="auto">
          <a:xfrm>
            <a:off x="5022366" y="5757478"/>
            <a:ext cx="325030" cy="313394"/>
          </a:xfrm>
          <a:prstGeom prst="ellipse">
            <a:avLst/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315" name="直接箭头连接符 314"/>
          <p:cNvCxnSpPr>
            <a:endCxn id="321" idx="0"/>
          </p:cNvCxnSpPr>
          <p:nvPr/>
        </p:nvCxnSpPr>
        <p:spPr bwMode="auto">
          <a:xfrm>
            <a:off x="5422048" y="6116721"/>
            <a:ext cx="33993" cy="21331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cxnSp>
        <p:nvCxnSpPr>
          <p:cNvPr id="316" name="直接箭头连接符 315"/>
          <p:cNvCxnSpPr>
            <a:endCxn id="318" idx="0"/>
          </p:cNvCxnSpPr>
          <p:nvPr/>
        </p:nvCxnSpPr>
        <p:spPr bwMode="auto">
          <a:xfrm flipH="1">
            <a:off x="4985740" y="6103173"/>
            <a:ext cx="15780" cy="2268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ysDash"/>
            <a:round/>
            <a:headEnd type="oval"/>
            <a:tailEnd type="stealth" w="med" len="lg"/>
          </a:ln>
          <a:effectLst/>
        </p:spPr>
      </p:cxnSp>
      <p:grpSp>
        <p:nvGrpSpPr>
          <p:cNvPr id="317" name="组合 316"/>
          <p:cNvGrpSpPr/>
          <p:nvPr/>
        </p:nvGrpSpPr>
        <p:grpSpPr>
          <a:xfrm>
            <a:off x="4780666" y="6330031"/>
            <a:ext cx="410148" cy="369267"/>
            <a:chOff x="242525" y="5842321"/>
            <a:chExt cx="410148" cy="369267"/>
          </a:xfrm>
        </p:grpSpPr>
        <p:sp>
          <p:nvSpPr>
            <p:cNvPr id="318" name="圆角矩形 317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19" name="椭圆 318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5250967" y="6330031"/>
            <a:ext cx="410148" cy="369267"/>
            <a:chOff x="242525" y="5842321"/>
            <a:chExt cx="410148" cy="369267"/>
          </a:xfrm>
        </p:grpSpPr>
        <p:sp>
          <p:nvSpPr>
            <p:cNvPr id="321" name="圆角矩形 320"/>
            <p:cNvSpPr/>
            <p:nvPr/>
          </p:nvSpPr>
          <p:spPr bwMode="auto">
            <a:xfrm>
              <a:off x="242525" y="5842321"/>
              <a:ext cx="410148" cy="369267"/>
            </a:xfrm>
            <a:prstGeom prst="roundRect">
              <a:avLst/>
            </a:prstGeom>
            <a:solidFill>
              <a:schemeClr val="accent5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322" name="椭圆 321"/>
            <p:cNvSpPr/>
            <p:nvPr/>
          </p:nvSpPr>
          <p:spPr bwMode="auto">
            <a:xfrm>
              <a:off x="285084" y="5870257"/>
              <a:ext cx="325030" cy="313394"/>
            </a:xfrm>
            <a:prstGeom prst="ellipse">
              <a:avLst/>
            </a:prstGeom>
            <a:solidFill>
              <a:schemeClr val="tx1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0" tIns="36000" rIns="0" bIns="91446" rtlCol="0" anchor="ctr"/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T</a:t>
              </a:r>
              <a:r>
                <a:rPr lang="en-US" altLang="zh-CN" b="1" baseline="-25000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9" name="直接连接符 18"/>
          <p:cNvCxnSpPr/>
          <p:nvPr/>
        </p:nvCxnSpPr>
        <p:spPr bwMode="auto">
          <a:xfrm>
            <a:off x="4773703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cxnSp>
        <p:nvCxnSpPr>
          <p:cNvPr id="323" name="直接连接符 322"/>
          <p:cNvCxnSpPr/>
          <p:nvPr/>
        </p:nvCxnSpPr>
        <p:spPr bwMode="auto">
          <a:xfrm>
            <a:off x="4127000" y="5348659"/>
            <a:ext cx="212037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ysDot"/>
            <a:round/>
            <a:headEnd type="none"/>
            <a:tailEnd type="none"/>
          </a:ln>
          <a:effectLst/>
        </p:spPr>
      </p:cxnSp>
      <p:sp>
        <p:nvSpPr>
          <p:cNvPr id="324" name="圆角矩形 323"/>
          <p:cNvSpPr/>
          <p:nvPr/>
        </p:nvSpPr>
        <p:spPr bwMode="auto">
          <a:xfrm>
            <a:off x="3780912" y="4218660"/>
            <a:ext cx="330606" cy="76343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28" name="组合 327"/>
          <p:cNvGrpSpPr/>
          <p:nvPr/>
        </p:nvGrpSpPr>
        <p:grpSpPr>
          <a:xfrm flipH="1">
            <a:off x="3912695" y="3500076"/>
            <a:ext cx="379124" cy="317008"/>
            <a:chOff x="3632014" y="4509120"/>
            <a:chExt cx="1269761" cy="216024"/>
          </a:xfrm>
        </p:grpSpPr>
        <p:cxnSp>
          <p:nvCxnSpPr>
            <p:cNvPr id="329" name="直接连接符 32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0" name="直接连接符 32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1" name="组合 330"/>
          <p:cNvGrpSpPr/>
          <p:nvPr/>
        </p:nvGrpSpPr>
        <p:grpSpPr>
          <a:xfrm>
            <a:off x="3959813" y="3955129"/>
            <a:ext cx="135060" cy="279852"/>
            <a:chOff x="3632014" y="4509120"/>
            <a:chExt cx="1269761" cy="216024"/>
          </a:xfrm>
        </p:grpSpPr>
        <p:cxnSp>
          <p:nvCxnSpPr>
            <p:cNvPr id="332" name="直接连接符 3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3" name="直接连接符 3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34" name="组合 333"/>
          <p:cNvGrpSpPr/>
          <p:nvPr/>
        </p:nvGrpSpPr>
        <p:grpSpPr>
          <a:xfrm flipH="1">
            <a:off x="4404716" y="3955129"/>
            <a:ext cx="154041" cy="279851"/>
            <a:chOff x="3632014" y="4509120"/>
            <a:chExt cx="1269761" cy="216024"/>
          </a:xfrm>
        </p:grpSpPr>
        <p:cxnSp>
          <p:nvCxnSpPr>
            <p:cNvPr id="335" name="直接连接符 3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36" name="直接连接符 3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37" name="圆角矩形 336"/>
          <p:cNvSpPr/>
          <p:nvPr/>
        </p:nvSpPr>
        <p:spPr bwMode="auto">
          <a:xfrm>
            <a:off x="4396747" y="4230190"/>
            <a:ext cx="330062" cy="75190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39" name="圆角矩形 338"/>
          <p:cNvSpPr/>
          <p:nvPr/>
        </p:nvSpPr>
        <p:spPr bwMode="auto">
          <a:xfrm>
            <a:off x="3630232" y="33351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0" name="组合 339"/>
          <p:cNvGrpSpPr/>
          <p:nvPr/>
        </p:nvGrpSpPr>
        <p:grpSpPr>
          <a:xfrm>
            <a:off x="3817206" y="3129461"/>
            <a:ext cx="754508" cy="243645"/>
            <a:chOff x="3632014" y="4509120"/>
            <a:chExt cx="1269761" cy="216024"/>
          </a:xfrm>
        </p:grpSpPr>
        <p:cxnSp>
          <p:nvCxnSpPr>
            <p:cNvPr id="341" name="直接连接符 3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2" name="直接连接符 3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43" name="组合 342"/>
          <p:cNvGrpSpPr/>
          <p:nvPr/>
        </p:nvGrpSpPr>
        <p:grpSpPr>
          <a:xfrm flipH="1">
            <a:off x="4914512" y="3125634"/>
            <a:ext cx="346329" cy="252489"/>
            <a:chOff x="3632014" y="4509120"/>
            <a:chExt cx="1269761" cy="216024"/>
          </a:xfrm>
        </p:grpSpPr>
        <p:cxnSp>
          <p:nvCxnSpPr>
            <p:cNvPr id="344" name="直接连接符 3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5" name="直接连接符 3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46" name="直接连接符 345"/>
          <p:cNvCxnSpPr/>
          <p:nvPr/>
        </p:nvCxnSpPr>
        <p:spPr bwMode="auto">
          <a:xfrm flipH="1" flipV="1">
            <a:off x="4753358" y="2680806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347" name="圆角矩形 346"/>
          <p:cNvSpPr/>
          <p:nvPr/>
        </p:nvSpPr>
        <p:spPr bwMode="auto">
          <a:xfrm>
            <a:off x="4573338" y="292931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48" name="圆角矩形 347"/>
          <p:cNvSpPr/>
          <p:nvPr/>
        </p:nvSpPr>
        <p:spPr bwMode="auto">
          <a:xfrm>
            <a:off x="4431922" y="4240991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49" name="圆角矩形 348"/>
          <p:cNvSpPr/>
          <p:nvPr/>
        </p:nvSpPr>
        <p:spPr bwMode="auto">
          <a:xfrm>
            <a:off x="3821819" y="4222550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51" name="圆角矩形 350"/>
          <p:cNvSpPr/>
          <p:nvPr/>
        </p:nvSpPr>
        <p:spPr bwMode="auto">
          <a:xfrm>
            <a:off x="4900803" y="3797626"/>
            <a:ext cx="296245" cy="75541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52" name="组合 351"/>
          <p:cNvGrpSpPr/>
          <p:nvPr/>
        </p:nvGrpSpPr>
        <p:grpSpPr>
          <a:xfrm>
            <a:off x="5012545" y="3541205"/>
            <a:ext cx="135060" cy="279852"/>
            <a:chOff x="3632014" y="4509120"/>
            <a:chExt cx="1269761" cy="216024"/>
          </a:xfrm>
        </p:grpSpPr>
        <p:cxnSp>
          <p:nvCxnSpPr>
            <p:cNvPr id="353" name="直接连接符 35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4" name="直接连接符 35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355" name="组合 354"/>
          <p:cNvGrpSpPr/>
          <p:nvPr/>
        </p:nvGrpSpPr>
        <p:grpSpPr>
          <a:xfrm flipH="1">
            <a:off x="5409841" y="3527835"/>
            <a:ext cx="154041" cy="279851"/>
            <a:chOff x="3632014" y="4509120"/>
            <a:chExt cx="1269761" cy="216024"/>
          </a:xfrm>
        </p:grpSpPr>
        <p:cxnSp>
          <p:nvCxnSpPr>
            <p:cNvPr id="356" name="直接连接符 35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57" name="直接连接符 35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358" name="圆角矩形 357"/>
          <p:cNvSpPr/>
          <p:nvPr/>
        </p:nvSpPr>
        <p:spPr bwMode="auto">
          <a:xfrm>
            <a:off x="5366338" y="3813947"/>
            <a:ext cx="294777" cy="74388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59" name="圆角矩形 358"/>
          <p:cNvSpPr/>
          <p:nvPr/>
        </p:nvSpPr>
        <p:spPr bwMode="auto">
          <a:xfrm>
            <a:off x="5390973" y="3834022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0" name="圆角矩形 359"/>
          <p:cNvSpPr/>
          <p:nvPr/>
        </p:nvSpPr>
        <p:spPr bwMode="auto">
          <a:xfrm>
            <a:off x="4931184" y="3828883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61" name="圆角矩形 360"/>
          <p:cNvSpPr/>
          <p:nvPr/>
        </p:nvSpPr>
        <p:spPr bwMode="auto">
          <a:xfrm>
            <a:off x="5087536" y="335218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u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2" name="圆角矩形 361"/>
          <p:cNvSpPr/>
          <p:nvPr/>
        </p:nvSpPr>
        <p:spPr bwMode="auto">
          <a:xfrm>
            <a:off x="4104229" y="378292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C00000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63" name="矩形 362"/>
          <p:cNvSpPr/>
          <p:nvPr/>
        </p:nvSpPr>
        <p:spPr>
          <a:xfrm>
            <a:off x="5635551" y="5669273"/>
            <a:ext cx="85493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转红并上溢</a:t>
            </a:r>
            <a:endParaRPr lang="zh-CN" altLang="en-US" sz="14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65" name="TextBox 20"/>
          <p:cNvSpPr txBox="1">
            <a:spLocks noChangeArrowheads="1"/>
          </p:cNvSpPr>
          <p:nvPr/>
        </p:nvSpPr>
        <p:spPr bwMode="auto">
          <a:xfrm>
            <a:off x="5422048" y="2117171"/>
            <a:ext cx="2311722" cy="830997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局部调整仅需进行颜色更改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3435707" y="3501008"/>
            <a:ext cx="200189" cy="328011"/>
            <a:chOff x="3632014" y="4509120"/>
            <a:chExt cx="1269761" cy="216024"/>
          </a:xfrm>
        </p:grpSpPr>
        <p:cxnSp>
          <p:nvCxnSpPr>
            <p:cNvPr id="139" name="直接连接符 13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0" name="直接连接符 13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1" name="圆角矩形 140"/>
          <p:cNvSpPr/>
          <p:nvPr/>
        </p:nvSpPr>
        <p:spPr bwMode="auto">
          <a:xfrm>
            <a:off x="3241825" y="3825173"/>
            <a:ext cx="341979" cy="865468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2000" b="1" baseline="-25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baseline="-25000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3293400" y="3845708"/>
            <a:ext cx="250808" cy="210146"/>
          </a:xfrm>
          <a:prstGeom prst="roundRect">
            <a:avLst/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664922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73813"/>
            <a:ext cx="8950591" cy="103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节点插入验证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按顺序插入节点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70,80,90,10,100,60,120,130,140,150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80" y="2276683"/>
            <a:ext cx="718254" cy="5777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332" y="2316947"/>
            <a:ext cx="831457" cy="8236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114" y="2320851"/>
            <a:ext cx="1256945" cy="81584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118" y="2329942"/>
            <a:ext cx="1584843" cy="117106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547" y="2316947"/>
            <a:ext cx="1986909" cy="1182777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10" y="3604689"/>
            <a:ext cx="2404590" cy="12022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61" y="3620728"/>
            <a:ext cx="2802753" cy="116716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27" y="3620728"/>
            <a:ext cx="3173591" cy="15653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4" y="5110191"/>
            <a:ext cx="3548332" cy="157703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328" y="5110191"/>
            <a:ext cx="4001144" cy="1569229"/>
          </a:xfrm>
          <a:prstGeom prst="rect">
            <a:avLst/>
          </a:prstGeom>
        </p:spPr>
      </p:pic>
      <p:sp>
        <p:nvSpPr>
          <p:cNvPr id="35" name="下箭头 34"/>
          <p:cNvSpPr/>
          <p:nvPr/>
        </p:nvSpPr>
        <p:spPr bwMode="auto">
          <a:xfrm rot="16200000">
            <a:off x="1084793" y="271659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196580" y="240176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37" name="下箭头 36"/>
          <p:cNvSpPr/>
          <p:nvPr/>
        </p:nvSpPr>
        <p:spPr bwMode="auto">
          <a:xfrm rot="16200000">
            <a:off x="2485323" y="2703502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下箭头 37"/>
          <p:cNvSpPr/>
          <p:nvPr/>
        </p:nvSpPr>
        <p:spPr bwMode="auto">
          <a:xfrm rot="16200000">
            <a:off x="4411773" y="2699350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9" name="下箭头 38"/>
          <p:cNvSpPr/>
          <p:nvPr/>
        </p:nvSpPr>
        <p:spPr bwMode="auto">
          <a:xfrm rot="16200000">
            <a:off x="6491130" y="2703336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0" name="下箭头 39"/>
          <p:cNvSpPr/>
          <p:nvPr/>
        </p:nvSpPr>
        <p:spPr bwMode="auto">
          <a:xfrm rot="16200000">
            <a:off x="257394" y="385844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1" name="下箭头 40"/>
          <p:cNvSpPr/>
          <p:nvPr/>
        </p:nvSpPr>
        <p:spPr bwMode="auto">
          <a:xfrm rot="16200000">
            <a:off x="2609139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2" name="下箭头 41"/>
          <p:cNvSpPr/>
          <p:nvPr/>
        </p:nvSpPr>
        <p:spPr bwMode="auto">
          <a:xfrm rot="16200000">
            <a:off x="331334" y="5462727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3" name="下箭头 42"/>
          <p:cNvSpPr/>
          <p:nvPr/>
        </p:nvSpPr>
        <p:spPr bwMode="auto">
          <a:xfrm rot="16200000">
            <a:off x="5652828" y="387782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4" name="下箭头 43"/>
          <p:cNvSpPr/>
          <p:nvPr/>
        </p:nvSpPr>
        <p:spPr bwMode="auto">
          <a:xfrm rot="16200000">
            <a:off x="4513469" y="5622038"/>
            <a:ext cx="288755" cy="397764"/>
          </a:xfrm>
          <a:prstGeom prst="downArrow">
            <a:avLst/>
          </a:prstGeom>
          <a:solidFill>
            <a:schemeClr val="accent2">
              <a:lumMod val="50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75455" y="3539774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2339752" y="3572927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5390606" y="358651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47463" y="5182046"/>
            <a:ext cx="7521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3874323" y="5278938"/>
            <a:ext cx="1633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RR-2 + RR-1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23758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/>
      <p:bldP spid="47" grpId="0"/>
      <p:bldP spid="49" grpId="0"/>
      <p:bldP spid="5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红黑树：节点插入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85905" y="1187210"/>
            <a:ext cx="3641907" cy="4139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双红修正复杂度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虽然情况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会上升而迭代调整，但调整仅涉及颜色转变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一旦进入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RR-1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，则只需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1~2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次旋转调整，即可终止整个调整过程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需要的拓扑调整次数为常数复杂度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733263" y="1650580"/>
            <a:ext cx="5203381" cy="3087810"/>
            <a:chOff x="111467" y="2789462"/>
            <a:chExt cx="5203381" cy="3087810"/>
          </a:xfrm>
        </p:grpSpPr>
        <p:sp>
          <p:nvSpPr>
            <p:cNvPr id="4" name="流程图: 决策 3"/>
            <p:cNvSpPr/>
            <p:nvPr/>
          </p:nvSpPr>
          <p:spPr bwMode="auto">
            <a:xfrm>
              <a:off x="1020840" y="3291378"/>
              <a:ext cx="2952328" cy="912880"/>
            </a:xfrm>
            <a:prstGeom prst="flowChartDecision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u-&gt;color==B?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接连接符 212"/>
            <p:cNvCxnSpPr/>
            <p:nvPr/>
          </p:nvCxnSpPr>
          <p:spPr bwMode="auto">
            <a:xfrm>
              <a:off x="705533" y="3747818"/>
              <a:ext cx="316759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14" name="直接连接符 213"/>
            <p:cNvCxnSpPr/>
            <p:nvPr/>
          </p:nvCxnSpPr>
          <p:spPr bwMode="auto">
            <a:xfrm flipV="1">
              <a:off x="705533" y="3747818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6" name="矩形 5"/>
            <p:cNvSpPr/>
            <p:nvPr/>
          </p:nvSpPr>
          <p:spPr bwMode="auto">
            <a:xfrm>
              <a:off x="237481" y="4396058"/>
              <a:ext cx="936104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 err="1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zag+zig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接连接符 216"/>
            <p:cNvCxnSpPr/>
            <p:nvPr/>
          </p:nvCxnSpPr>
          <p:spPr bwMode="auto">
            <a:xfrm flipV="1">
              <a:off x="705533" y="4755930"/>
              <a:ext cx="0" cy="64807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18" name="矩形 217"/>
            <p:cNvSpPr/>
            <p:nvPr/>
          </p:nvSpPr>
          <p:spPr bwMode="auto">
            <a:xfrm>
              <a:off x="111467" y="5404002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19" name="直接连接符 218"/>
            <p:cNvCxnSpPr/>
            <p:nvPr/>
          </p:nvCxnSpPr>
          <p:spPr bwMode="auto">
            <a:xfrm flipH="1">
              <a:off x="1299599" y="5625244"/>
              <a:ext cx="64807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9" name="椭圆 8"/>
            <p:cNvSpPr/>
            <p:nvPr/>
          </p:nvSpPr>
          <p:spPr bwMode="auto">
            <a:xfrm>
              <a:off x="1947671" y="5373216"/>
              <a:ext cx="968145" cy="504056"/>
            </a:xfrm>
            <a:prstGeom prst="ellipse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done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3" name="矩形 222"/>
            <p:cNvSpPr/>
            <p:nvPr/>
          </p:nvSpPr>
          <p:spPr bwMode="auto">
            <a:xfrm>
              <a:off x="3743908" y="5445224"/>
              <a:ext cx="1188132" cy="360040"/>
            </a:xfrm>
            <a:prstGeom prst="rect">
              <a:avLst/>
            </a:prstGeom>
            <a:noFill/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recoloring</a:t>
              </a:r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24" name="直接连接符 223"/>
            <p:cNvCxnSpPr>
              <a:stCxn id="9" idx="6"/>
              <a:endCxn id="223" idx="1"/>
            </p:cNvCxnSpPr>
            <p:nvPr/>
          </p:nvCxnSpPr>
          <p:spPr bwMode="auto">
            <a:xfrm>
              <a:off x="2915816" y="5625244"/>
              <a:ext cx="828092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27" name="直接连接符 226"/>
            <p:cNvCxnSpPr/>
            <p:nvPr/>
          </p:nvCxnSpPr>
          <p:spPr bwMode="auto">
            <a:xfrm>
              <a:off x="3973168" y="3747818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29" name="直接连接符 228"/>
            <p:cNvCxnSpPr>
              <a:stCxn id="223" idx="0"/>
            </p:cNvCxnSpPr>
            <p:nvPr/>
          </p:nvCxnSpPr>
          <p:spPr bwMode="auto">
            <a:xfrm flipV="1">
              <a:off x="4337974" y="3747818"/>
              <a:ext cx="18002" cy="16974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20" name="矩形 19"/>
            <p:cNvSpPr/>
            <p:nvPr/>
          </p:nvSpPr>
          <p:spPr>
            <a:xfrm>
              <a:off x="3909822" y="3837574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N</a:t>
              </a:r>
              <a:endParaRPr lang="zh-CN" altLang="en-US" dirty="0"/>
            </a:p>
          </p:txBody>
        </p:sp>
        <p:sp>
          <p:nvSpPr>
            <p:cNvPr id="242" name="矩形 241"/>
            <p:cNvSpPr/>
            <p:nvPr/>
          </p:nvSpPr>
          <p:spPr>
            <a:xfrm>
              <a:off x="782308" y="3811339"/>
              <a:ext cx="35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Y</a:t>
              </a:r>
              <a:endParaRPr lang="zh-CN" altLang="en-US" dirty="0"/>
            </a:p>
          </p:txBody>
        </p:sp>
        <p:cxnSp>
          <p:nvCxnSpPr>
            <p:cNvPr id="244" name="直接连接符 243"/>
            <p:cNvCxnSpPr/>
            <p:nvPr/>
          </p:nvCxnSpPr>
          <p:spPr bwMode="auto">
            <a:xfrm>
              <a:off x="4932040" y="5625244"/>
              <a:ext cx="38280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45" name="直接连接符 244"/>
            <p:cNvCxnSpPr/>
            <p:nvPr/>
          </p:nvCxnSpPr>
          <p:spPr bwMode="auto">
            <a:xfrm flipH="1">
              <a:off x="5299920" y="2948168"/>
              <a:ext cx="14928" cy="267707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  <p:cxnSp>
          <p:nvCxnSpPr>
            <p:cNvPr id="246" name="直接连接符 245"/>
            <p:cNvCxnSpPr/>
            <p:nvPr/>
          </p:nvCxnSpPr>
          <p:spPr bwMode="auto">
            <a:xfrm flipV="1">
              <a:off x="2494548" y="2789462"/>
              <a:ext cx="2456" cy="49926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247" name="直接连接符 246"/>
            <p:cNvCxnSpPr/>
            <p:nvPr/>
          </p:nvCxnSpPr>
          <p:spPr bwMode="auto">
            <a:xfrm flipV="1">
              <a:off x="2494548" y="2948168"/>
              <a:ext cx="2820300" cy="169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248" name="椭圆 247"/>
            <p:cNvSpPr/>
            <p:nvPr/>
          </p:nvSpPr>
          <p:spPr bwMode="auto">
            <a:xfrm>
              <a:off x="2431743" y="2876333"/>
              <a:ext cx="142035" cy="143670"/>
            </a:xfrm>
            <a:prstGeom prst="ellipse">
              <a:avLst/>
            </a:prstGeom>
            <a:solidFill>
              <a:schemeClr val="tx1"/>
            </a:solidFill>
            <a:ln w="158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graphicFrame>
        <p:nvGraphicFramePr>
          <p:cNvPr id="28" name="表格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0657341"/>
              </p:ext>
            </p:extLst>
          </p:nvPr>
        </p:nvGraphicFramePr>
        <p:xfrm>
          <a:off x="757150" y="5450027"/>
          <a:ext cx="799666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3539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486943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1157411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262631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2946140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RR-2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u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为红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或再次双红但必上升两层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53374657"/>
      </p:ext>
    </p:extLst>
  </p:cSld>
  <p:clrMapOvr>
    <a:masterClrMapping/>
  </p:clrMapOvr>
  <p:transition advTm="157">
    <p:zoom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红黑树：节点删除</a:t>
            </a:r>
          </a:p>
        </p:txBody>
      </p:sp>
      <p:sp>
        <p:nvSpPr>
          <p:cNvPr id="48" name="TextBox 20"/>
          <p:cNvSpPr txBox="1">
            <a:spLocks noChangeArrowheads="1"/>
          </p:cNvSpPr>
          <p:nvPr/>
        </p:nvSpPr>
        <p:spPr bwMode="auto">
          <a:xfrm>
            <a:off x="115237" y="1083810"/>
            <a:ext cx="8993268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节点删除</a:t>
            </a: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类似节点插入，需解决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黑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缺陷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，分四种情况，参考教材对应章节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4653960"/>
              </p:ext>
            </p:extLst>
          </p:nvPr>
        </p:nvGraphicFramePr>
        <p:xfrm>
          <a:off x="395536" y="2587130"/>
          <a:ext cx="8356703" cy="183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5025">
                  <a:extLst>
                    <a:ext uri="{9D8B030D-6E8A-4147-A177-3AD203B41FA5}">
                      <a16:colId xmlns:a16="http://schemas.microsoft.com/office/drawing/2014/main" val="1896792470"/>
                    </a:ext>
                  </a:extLst>
                </a:gridCol>
                <a:gridCol w="1829310">
                  <a:extLst>
                    <a:ext uri="{9D8B030D-6E8A-4147-A177-3AD203B41FA5}">
                      <a16:colId xmlns:a16="http://schemas.microsoft.com/office/drawing/2014/main" val="2571747627"/>
                    </a:ext>
                  </a:extLst>
                </a:gridCol>
                <a:gridCol w="934103">
                  <a:extLst>
                    <a:ext uri="{9D8B030D-6E8A-4147-A177-3AD203B41FA5}">
                      <a16:colId xmlns:a16="http://schemas.microsoft.com/office/drawing/2014/main" val="2495701585"/>
                    </a:ext>
                  </a:extLst>
                </a:gridCol>
                <a:gridCol w="1154129">
                  <a:extLst>
                    <a:ext uri="{9D8B030D-6E8A-4147-A177-3AD203B41FA5}">
                      <a16:colId xmlns:a16="http://schemas.microsoft.com/office/drawing/2014/main" val="2097887585"/>
                    </a:ext>
                  </a:extLst>
                </a:gridCol>
                <a:gridCol w="3244136">
                  <a:extLst>
                    <a:ext uri="{9D8B030D-6E8A-4147-A177-3AD203B41FA5}">
                      <a16:colId xmlns:a16="http://schemas.microsoft.com/office/drawing/2014/main" val="3053342763"/>
                    </a:ext>
                  </a:extLst>
                </a:gridCol>
              </a:tblGrid>
              <a:tr h="262418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情况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旋转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#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染色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单轮修正之后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291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有红子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1~2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763509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调整随即完成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0130411"/>
                  </a:ext>
                </a:extLst>
              </a:tr>
              <a:tr h="2421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BB-2-B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无红子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t, p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必然再次双黑，但将上升一层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587687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BB-3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红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转为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BB-1</a:t>
                      </a:r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或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BB-2-R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984607"/>
                  </a:ext>
                </a:extLst>
              </a:tr>
            </a:tbl>
          </a:graphicData>
        </a:graphic>
      </p:graphicFrame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53407" y="4941168"/>
            <a:ext cx="8640959" cy="1277273"/>
          </a:xfrm>
          <a:prstGeom prst="rect">
            <a:avLst/>
          </a:prstGeom>
          <a:solidFill>
            <a:srgbClr val="C00000"/>
          </a:solidFill>
          <a:ln w="31750"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800" b="1">
                <a:solidFill>
                  <a:schemeClr val="bg1"/>
                </a:solidFill>
                <a:latin typeface="Microsoft YaHei" charset="0"/>
                <a:ea typeface="Microsoft YaHei" charset="0"/>
                <a:cs typeface="Microsoft YaHei" charset="0"/>
              </a:defRPr>
            </a:lvl1pPr>
          </a:lstStyle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一旦某步迭代中做过节点的旋转调整，整个修复过程便会随即完成，因此与双红修正一样，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2" algn="ctr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双黑修正的整个过程也仅涉及常数次的拓扑结构调整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991404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回顾：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AVL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90265" y="1124744"/>
            <a:ext cx="9073008" cy="1415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最基本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BBST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G.M.Adelson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E.M.Landis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平衡因子受限的二叉搜索树（各节点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balFac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绝对值不超过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20"/>
              <p:cNvSpPr txBox="1">
                <a:spLocks noChangeArrowheads="1"/>
              </p:cNvSpPr>
              <p:nvPr/>
            </p:nvSpPr>
            <p:spPr bwMode="auto">
              <a:xfrm>
                <a:off x="90264" y="2757432"/>
                <a:ext cx="6701065" cy="181011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1200"/>
                  </a:spcBef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en-US" altLang="zh-CN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树的适度平衡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规模为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𝒉𝒆𝒊𝒈𝒉𝒕</m:t>
                    </m:r>
                    <m:d>
                      <m:dPr>
                        <m:ctrlP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24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𝑨𝑽𝑳</m:t>
                        </m:r>
                      </m:e>
                    </m:d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𝑶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𝒍𝒐𝒈𝒏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800100" lvl="1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等价于证明在高度给定下，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AVL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树的节点规模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不至于太少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 =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p>
                      <m:sSupPr>
                        <m:ctrlP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𝟐</m:t>
                        </m:r>
                      </m:e>
                      <m:sup>
                        <m:r>
                          <a:rPr lang="en-US" altLang="zh-CN" sz="2400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𝒉𝒆𝒊𝒈𝒉𝒕</m:t>
                        </m:r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𝑨𝑽𝑳</m:t>
                            </m:r>
                          </m:e>
                        </m:d>
                      </m:sup>
                    </m:sSup>
                    <m:r>
                      <a:rPr lang="en-US" altLang="zh-CN" sz="24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zh-CN" altLang="en-US" sz="2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264" y="2757432"/>
                <a:ext cx="6701065" cy="1810111"/>
              </a:xfrm>
              <a:prstGeom prst="rect">
                <a:avLst/>
              </a:prstGeom>
              <a:blipFill>
                <a:blip r:embed="rId3"/>
                <a:stretch>
                  <a:fillRect l="-1638" t="-3367" r="-637" b="-673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组合 17"/>
          <p:cNvGrpSpPr/>
          <p:nvPr/>
        </p:nvGrpSpPr>
        <p:grpSpPr>
          <a:xfrm>
            <a:off x="6594630" y="2656986"/>
            <a:ext cx="2510167" cy="2282720"/>
            <a:chOff x="4643176" y="3280263"/>
            <a:chExt cx="2510167" cy="2282720"/>
          </a:xfrm>
        </p:grpSpPr>
        <p:sp>
          <p:nvSpPr>
            <p:cNvPr id="5" name="椭圆 4"/>
            <p:cNvSpPr/>
            <p:nvPr/>
          </p:nvSpPr>
          <p:spPr bwMode="auto">
            <a:xfrm>
              <a:off x="5604257" y="3532476"/>
              <a:ext cx="504056" cy="505976"/>
            </a:xfrm>
            <a:prstGeom prst="ellipse">
              <a:avLst/>
            </a:prstGeom>
            <a:solidFill>
              <a:srgbClr val="C00000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箭头连接符 7"/>
            <p:cNvCxnSpPr>
              <a:stCxn id="5" idx="5"/>
            </p:cNvCxnSpPr>
            <p:nvPr/>
          </p:nvCxnSpPr>
          <p:spPr bwMode="auto">
            <a:xfrm>
              <a:off x="6034496" y="3964354"/>
              <a:ext cx="512169" cy="303516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cxnSp>
          <p:nvCxnSpPr>
            <p:cNvPr id="11" name="直接箭头连接符 10"/>
            <p:cNvCxnSpPr/>
            <p:nvPr/>
          </p:nvCxnSpPr>
          <p:spPr bwMode="auto">
            <a:xfrm flipH="1">
              <a:off x="5856285" y="3280263"/>
              <a:ext cx="1" cy="247833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20" name="等腰三角形 19"/>
            <p:cNvSpPr/>
            <p:nvPr/>
          </p:nvSpPr>
          <p:spPr bwMode="auto">
            <a:xfrm>
              <a:off x="5940152" y="4267870"/>
              <a:ext cx="1213191" cy="991597"/>
            </a:xfrm>
            <a:prstGeom prst="triangle">
              <a:avLst/>
            </a:prstGeom>
            <a:solidFill>
              <a:schemeClr val="accent1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S</a:t>
              </a:r>
              <a:r>
                <a:rPr lang="en-US" altLang="zh-CN" sz="2800" b="1" baseline="-25000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h-2</a:t>
              </a:r>
              <a:endParaRPr lang="zh-CN" altLang="en-US" sz="2800" b="1" baseline="-25000" dirty="0">
                <a:solidFill>
                  <a:srgbClr val="009242"/>
                </a:solidFill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21" name="椭圆 20"/>
            <p:cNvSpPr/>
            <p:nvPr/>
          </p:nvSpPr>
          <p:spPr bwMode="auto">
            <a:xfrm>
              <a:off x="6294719" y="4123083"/>
              <a:ext cx="504056" cy="505976"/>
            </a:xfrm>
            <a:prstGeom prst="ellipse">
              <a:avLst/>
            </a:prstGeom>
            <a:solidFill>
              <a:srgbClr val="00924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baseline="-25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endParaRPr lang="zh-CN" altLang="en-US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箭头连接符 6"/>
            <p:cNvCxnSpPr>
              <a:stCxn id="5" idx="3"/>
            </p:cNvCxnSpPr>
            <p:nvPr/>
          </p:nvCxnSpPr>
          <p:spPr bwMode="auto">
            <a:xfrm flipH="1">
              <a:off x="5249689" y="3964354"/>
              <a:ext cx="428385" cy="267337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stealth" w="lg" len="lg"/>
            </a:ln>
            <a:effectLst/>
          </p:spPr>
        </p:cxnSp>
        <p:sp>
          <p:nvSpPr>
            <p:cNvPr id="10" name="等腰三角形 9"/>
            <p:cNvSpPr/>
            <p:nvPr/>
          </p:nvSpPr>
          <p:spPr bwMode="auto">
            <a:xfrm>
              <a:off x="4643176" y="4231691"/>
              <a:ext cx="1213191" cy="1296144"/>
            </a:xfrm>
            <a:prstGeom prst="triangle">
              <a:avLst/>
            </a:prstGeom>
            <a:solidFill>
              <a:schemeClr val="accent1"/>
            </a:solidFill>
            <a:ln w="3175" algn="ctr">
              <a:noFill/>
              <a:miter lim="800000"/>
              <a:headEnd/>
              <a:tailEnd/>
            </a:ln>
            <a:effectLst>
              <a:outerShdw dist="57150" dir="2700000" algn="ctr" rotWithShape="0">
                <a:srgbClr val="888888">
                  <a:alpha val="50000"/>
                </a:srgbClr>
              </a:outerShdw>
            </a:effectLst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800" b="1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S</a:t>
              </a:r>
              <a:r>
                <a:rPr lang="en-US" altLang="zh-CN" sz="2800" b="1" baseline="-25000" dirty="0">
                  <a:solidFill>
                    <a:srgbClr val="009242"/>
                  </a:solidFill>
                  <a:latin typeface="Consolas" panose="020B0609020204030204" pitchFamily="49" charset="0"/>
                  <a:ea typeface="微软雅黑" panose="020B0503020204020204" pitchFamily="34" charset="-122"/>
                </a:rPr>
                <a:t>h-1</a:t>
              </a:r>
              <a:endParaRPr lang="zh-CN" altLang="en-US" sz="2800" b="1" baseline="-25000" dirty="0">
                <a:solidFill>
                  <a:srgbClr val="009242"/>
                </a:solidFill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4997743" y="4086904"/>
              <a:ext cx="504056" cy="505976"/>
            </a:xfrm>
            <a:prstGeom prst="ellipse">
              <a:avLst/>
            </a:prstGeom>
            <a:solidFill>
              <a:srgbClr val="009242"/>
            </a:solidFill>
            <a:ln w="127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4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</a:t>
              </a:r>
              <a:r>
                <a:rPr lang="en-US" altLang="zh-CN" sz="2400" b="1" baseline="-25000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</a:t>
              </a:r>
              <a:endParaRPr lang="zh-CN" altLang="en-US" sz="2400" b="1" baseline="-25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连接符 8"/>
            <p:cNvCxnSpPr>
              <a:endCxn id="20" idx="2"/>
            </p:cNvCxnSpPr>
            <p:nvPr/>
          </p:nvCxnSpPr>
          <p:spPr bwMode="auto">
            <a:xfrm>
              <a:off x="5678074" y="5259467"/>
              <a:ext cx="262078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5678074" y="5527835"/>
              <a:ext cx="262078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14" name="矩形 13"/>
            <p:cNvSpPr/>
            <p:nvPr/>
          </p:nvSpPr>
          <p:spPr>
            <a:xfrm>
              <a:off x="5712633" y="5193651"/>
              <a:ext cx="3113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>
                  <a:latin typeface="Consolas" panose="020B0609020204030204" pitchFamily="49" charset="0"/>
                  <a:ea typeface="微软雅黑" panose="020B0503020204020204" pitchFamily="34" charset="-122"/>
                </a:rPr>
                <a:t>1</a:t>
              </a:r>
              <a:endParaRPr lang="zh-CN" altLang="en-US" b="1" baseline="-25000" dirty="0">
                <a:latin typeface="Consolas" panose="020B0609020204030204" pitchFamily="49" charset="0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325086" y="5008193"/>
                <a:ext cx="298930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L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086" y="5008193"/>
                <a:ext cx="2989305" cy="369332"/>
              </a:xfrm>
              <a:prstGeom prst="rect">
                <a:avLst/>
              </a:prstGeom>
              <a:blipFill>
                <a:blip r:embed="rId4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6765738"/>
      </p:ext>
    </p:extLst>
  </p:cSld>
  <p:clrMapOvr>
    <a:masterClrMapping/>
  </p:clrMapOvr>
  <p:transition advTm="157">
    <p:zoom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827088" y="1196752"/>
            <a:ext cx="7057280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树、伸展树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红黑树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总结</a:t>
            </a:r>
          </a:p>
        </p:txBody>
      </p:sp>
    </p:spTree>
    <p:extLst>
      <p:ext uri="{BB962C8B-B14F-4D97-AF65-F5344CB8AC3E}">
        <p14:creationId xmlns:p14="http://schemas.microsoft.com/office/powerpoint/2010/main" val="4244907062"/>
      </p:ext>
    </p:extLst>
  </p:cSld>
  <p:clrMapOvr>
    <a:masterClrMapping/>
  </p:clrMapOvr>
  <p:transition advTm="157">
    <p:zoom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-tree</a:t>
            </a:r>
            <a:endParaRPr lang="zh-CN" altLang="en-US" sz="3600" dirty="0">
              <a:solidFill>
                <a:srgbClr val="00336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0"/>
          <p:cNvSpPr txBox="1">
            <a:spLocks noChangeArrowheads="1"/>
          </p:cNvSpPr>
          <p:nvPr/>
        </p:nvSpPr>
        <p:spPr bwMode="auto">
          <a:xfrm>
            <a:off x="323528" y="1196752"/>
            <a:ext cx="8640960" cy="1277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：一种平衡二叉树、一种二叉空间分割树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(BSP)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  一种高维几何搜索的数据结构（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J.L.Bentley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1975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年发明）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目的：范围查询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5080652" y="2123202"/>
            <a:ext cx="3965966" cy="3706026"/>
            <a:chOff x="4729471" y="2083930"/>
            <a:chExt cx="4193650" cy="396447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29471" y="2083930"/>
              <a:ext cx="3566418" cy="3964470"/>
            </a:xfrm>
            <a:prstGeom prst="rect">
              <a:avLst/>
            </a:prstGeom>
          </p:spPr>
        </p:pic>
        <p:sp>
          <p:nvSpPr>
            <p:cNvPr id="4" name="椭圆 3"/>
            <p:cNvSpPr/>
            <p:nvPr/>
          </p:nvSpPr>
          <p:spPr bwMode="auto">
            <a:xfrm>
              <a:off x="6228184" y="3063210"/>
              <a:ext cx="936104" cy="902364"/>
            </a:xfrm>
            <a:prstGeom prst="ellipse">
              <a:avLst/>
            </a:prstGeom>
            <a:noFill/>
            <a:ln w="38100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8138986" y="2773436"/>
              <a:ext cx="784135" cy="3144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号楼</a:t>
              </a:r>
              <a:r>
                <a:rPr lang="en-US" altLang="zh-CN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150</a:t>
              </a: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米以内有哪些食堂</a:t>
              </a:r>
              <a:endPara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？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860032" y="4417184"/>
              <a:ext cx="1012158" cy="16312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>
                <a:spcAft>
                  <a:spcPts val="600"/>
                </a:spcAft>
                <a:buClr>
                  <a:srgbClr val="C00000"/>
                </a:buClr>
                <a:defRPr/>
              </a:pPr>
              <a:r>
                <a:rPr lang="zh-CN" altLang="en-US" sz="2000" b="1" dirty="0">
                  <a:solidFill>
                    <a:schemeClr val="accent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距离中央主楼最近的食堂是哪个？</a:t>
              </a:r>
            </a:p>
          </p:txBody>
        </p:sp>
        <p:sp>
          <p:nvSpPr>
            <p:cNvPr id="11" name="乘号 10"/>
            <p:cNvSpPr/>
            <p:nvPr/>
          </p:nvSpPr>
          <p:spPr bwMode="auto">
            <a:xfrm rot="2606340">
              <a:off x="7168729" y="4310932"/>
              <a:ext cx="360040" cy="365790"/>
            </a:xfrm>
            <a:prstGeom prst="mathMultiply">
              <a:avLst>
                <a:gd name="adj1" fmla="val 11054"/>
              </a:avLst>
            </a:prstGeom>
            <a:solidFill>
              <a:srgbClr val="FF0000"/>
            </a:solidFill>
            <a:ln w="3175" algn="ctr">
              <a:noFill/>
              <a:miter lim="800000"/>
              <a:headEnd/>
              <a:tailEnd/>
            </a:ln>
            <a:effectLst/>
          </p:spPr>
          <p:txBody>
            <a:bodyPr lIns="91446" tIns="91446" rIns="91446" bIns="91446" rtlCol="0" anchor="ctr"/>
            <a:lstStyle/>
            <a:p>
              <a:pPr algn="ctr"/>
              <a:endParaRPr lang="zh-CN" altLang="en-US"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294098" y="2699966"/>
            <a:ext cx="91163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找出身高在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区间，年龄在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c,d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区间，工资在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e,f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区间的员工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323528" y="6025763"/>
            <a:ext cx="8417532" cy="707886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高维数据的两类查找问题：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）与某个点最近的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个点；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）在某个范围区间内的所有点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1176629" y="2605484"/>
            <a:ext cx="3544704" cy="3307390"/>
            <a:chOff x="1176629" y="2605484"/>
            <a:chExt cx="3544704" cy="3307390"/>
          </a:xfrm>
        </p:grpSpPr>
        <p:grpSp>
          <p:nvGrpSpPr>
            <p:cNvPr id="76" name="组合 75"/>
            <p:cNvGrpSpPr/>
            <p:nvPr/>
          </p:nvGrpSpPr>
          <p:grpSpPr>
            <a:xfrm>
              <a:off x="1176629" y="2605484"/>
              <a:ext cx="3544704" cy="3307390"/>
              <a:chOff x="476842" y="2602647"/>
              <a:chExt cx="3832247" cy="3634665"/>
            </a:xfrm>
          </p:grpSpPr>
          <p:grpSp>
            <p:nvGrpSpPr>
              <p:cNvPr id="63" name="组合 62"/>
              <p:cNvGrpSpPr/>
              <p:nvPr/>
            </p:nvGrpSpPr>
            <p:grpSpPr>
              <a:xfrm>
                <a:off x="549195" y="2698252"/>
                <a:ext cx="3759894" cy="3356315"/>
                <a:chOff x="388949" y="2713604"/>
                <a:chExt cx="3759894" cy="3356315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388949" y="5853895"/>
                  <a:ext cx="3456384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9" name="直接箭头连接符 8"/>
                <p:cNvCxnSpPr/>
                <p:nvPr/>
              </p:nvCxnSpPr>
              <p:spPr bwMode="auto">
                <a:xfrm flipV="1">
                  <a:off x="604973" y="3034589"/>
                  <a:ext cx="0" cy="303533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16" name="直接箭头连接符 15"/>
                <p:cNvCxnSpPr/>
                <p:nvPr/>
              </p:nvCxnSpPr>
              <p:spPr bwMode="auto">
                <a:xfrm flipV="1">
                  <a:off x="604973" y="3514392"/>
                  <a:ext cx="1873080" cy="234416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stealth" w="lg" len="lg"/>
                </a:ln>
                <a:effectLst/>
              </p:spPr>
            </p:cxnSp>
            <p:cxnSp>
              <p:nvCxnSpPr>
                <p:cNvPr id="20" name="直接箭头连接符 19"/>
                <p:cNvCxnSpPr/>
                <p:nvPr/>
              </p:nvCxnSpPr>
              <p:spPr bwMode="auto">
                <a:xfrm flipV="1">
                  <a:off x="1870969" y="422374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2" name="直接箭头连接符 21"/>
                <p:cNvCxnSpPr/>
                <p:nvPr/>
              </p:nvCxnSpPr>
              <p:spPr bwMode="auto">
                <a:xfrm flipH="1" flipV="1">
                  <a:off x="1309290" y="3477731"/>
                  <a:ext cx="15765" cy="1483150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5" name="直接箭头连接符 24"/>
                <p:cNvCxnSpPr/>
                <p:nvPr/>
              </p:nvCxnSpPr>
              <p:spPr bwMode="auto">
                <a:xfrm flipH="1" flipV="1">
                  <a:off x="1890851" y="2713604"/>
                  <a:ext cx="2" cy="152825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27" name="直接箭头连接符 26"/>
                <p:cNvCxnSpPr/>
                <p:nvPr/>
              </p:nvCxnSpPr>
              <p:spPr bwMode="auto">
                <a:xfrm flipV="1">
                  <a:off x="1325053" y="4917791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3" name="直接箭头连接符 32"/>
                <p:cNvCxnSpPr/>
                <p:nvPr/>
              </p:nvCxnSpPr>
              <p:spPr bwMode="auto">
                <a:xfrm flipV="1">
                  <a:off x="1899093" y="4223744"/>
                  <a:ext cx="2249750" cy="1811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6" name="直接箭头连接符 35"/>
                <p:cNvCxnSpPr/>
                <p:nvPr/>
              </p:nvCxnSpPr>
              <p:spPr bwMode="auto">
                <a:xfrm flipV="1">
                  <a:off x="2825446" y="4233064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7" name="直接箭头连接符 36"/>
                <p:cNvCxnSpPr/>
                <p:nvPr/>
              </p:nvCxnSpPr>
              <p:spPr bwMode="auto">
                <a:xfrm flipV="1">
                  <a:off x="607775" y="327837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38" name="直接箭头连接符 37"/>
                <p:cNvCxnSpPr/>
                <p:nvPr/>
              </p:nvCxnSpPr>
              <p:spPr bwMode="auto">
                <a:xfrm flipV="1">
                  <a:off x="597839" y="2784755"/>
                  <a:ext cx="1288265" cy="162549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0" name="直接箭头连接符 39"/>
                <p:cNvCxnSpPr/>
                <p:nvPr/>
              </p:nvCxnSpPr>
              <p:spPr bwMode="auto">
                <a:xfrm flipV="1">
                  <a:off x="1325809" y="3986208"/>
                  <a:ext cx="1278211" cy="1601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1" name="直接箭头连接符 40"/>
                <p:cNvCxnSpPr/>
                <p:nvPr/>
              </p:nvCxnSpPr>
              <p:spPr bwMode="auto">
                <a:xfrm flipV="1">
                  <a:off x="1289566" y="3487005"/>
                  <a:ext cx="1314454" cy="699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2" name="直接箭头连接符 41"/>
                <p:cNvCxnSpPr/>
                <p:nvPr/>
              </p:nvCxnSpPr>
              <p:spPr bwMode="auto">
                <a:xfrm flipV="1">
                  <a:off x="3159234" y="3310413"/>
                  <a:ext cx="4284" cy="926834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3" name="直接箭头连接符 42"/>
                <p:cNvCxnSpPr/>
                <p:nvPr/>
              </p:nvCxnSpPr>
              <p:spPr bwMode="auto">
                <a:xfrm flipH="1" flipV="1">
                  <a:off x="4111448" y="3278375"/>
                  <a:ext cx="3419" cy="93135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4" name="直接箭头连接符 43"/>
                <p:cNvCxnSpPr/>
                <p:nvPr/>
              </p:nvCxnSpPr>
              <p:spPr bwMode="auto">
                <a:xfrm flipH="1" flipV="1">
                  <a:off x="2609207" y="3974248"/>
                  <a:ext cx="6776" cy="975581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45" name="直接箭头连接符 44"/>
                <p:cNvCxnSpPr/>
                <p:nvPr/>
              </p:nvCxnSpPr>
              <p:spPr bwMode="auto">
                <a:xfrm flipH="1" flipV="1">
                  <a:off x="3559651" y="3965574"/>
                  <a:ext cx="4809" cy="942726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sp>
              <p:nvSpPr>
                <p:cNvPr id="47" name="平行四边形 46"/>
                <p:cNvSpPr/>
                <p:nvPr/>
              </p:nvSpPr>
              <p:spPr bwMode="auto">
                <a:xfrm rot="5400000" flipV="1">
                  <a:off x="3212870" y="3118226"/>
                  <a:ext cx="1242755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49" name="平行四边形 48"/>
                <p:cNvSpPr/>
                <p:nvPr/>
              </p:nvSpPr>
              <p:spPr bwMode="auto">
                <a:xfrm rot="5400000" flipV="1">
                  <a:off x="2269930" y="3088595"/>
                  <a:ext cx="1215758" cy="547578"/>
                </a:xfrm>
                <a:prstGeom prst="parallelogram">
                  <a:avLst>
                    <a:gd name="adj" fmla="val 125974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0" name="平行四边形 49"/>
                <p:cNvSpPr/>
                <p:nvPr/>
              </p:nvSpPr>
              <p:spPr bwMode="auto">
                <a:xfrm flipH="1" flipV="1">
                  <a:off x="2577830" y="2765977"/>
                  <a:ext cx="1530205" cy="711754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sp>
              <p:nvSpPr>
                <p:cNvPr id="51" name="平行四边形 50"/>
                <p:cNvSpPr/>
                <p:nvPr/>
              </p:nvSpPr>
              <p:spPr bwMode="auto">
                <a:xfrm flipH="1" flipV="1">
                  <a:off x="2586781" y="3305754"/>
                  <a:ext cx="1528084" cy="679316"/>
                </a:xfrm>
                <a:prstGeom prst="parallelogram">
                  <a:avLst>
                    <a:gd name="adj" fmla="val 79353"/>
                  </a:avLst>
                </a:prstGeom>
                <a:solidFill>
                  <a:schemeClr val="bg1">
                    <a:lumMod val="65000"/>
                    <a:alpha val="40000"/>
                  </a:schemeClr>
                </a:solidFill>
                <a:ln w="15875" algn="ctr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lIns="91446" tIns="91446" rIns="91446" bIns="91446" rtlCol="0" anchor="ctr"/>
                <a:lstStyle/>
                <a:p>
                  <a:pPr algn="ctr"/>
                  <a:endParaRPr lang="zh-CN" altLang="en-US" sz="280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黑体" pitchFamily="2" charset="-122"/>
                    <a:ea typeface="黑体" pitchFamily="2" charset="-122"/>
                  </a:endParaRPr>
                </a:p>
              </p:txBody>
            </p:sp>
            <p:cxnSp>
              <p:nvCxnSpPr>
                <p:cNvPr id="52" name="直接箭头连接符 51"/>
                <p:cNvCxnSpPr/>
                <p:nvPr/>
              </p:nvCxnSpPr>
              <p:spPr bwMode="auto">
                <a:xfrm flipV="1">
                  <a:off x="1883772" y="2769962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  <p:cxnSp>
              <p:nvCxnSpPr>
                <p:cNvPr id="54" name="直接箭头连接符 53"/>
                <p:cNvCxnSpPr/>
                <p:nvPr/>
              </p:nvCxnSpPr>
              <p:spPr bwMode="auto">
                <a:xfrm flipV="1">
                  <a:off x="1885189" y="3301726"/>
                  <a:ext cx="1267826" cy="9602"/>
                </a:xfrm>
                <a:prstGeom prst="straightConnector1">
                  <a:avLst/>
                </a:prstGeom>
                <a:solidFill>
                  <a:schemeClr val="accent1"/>
                </a:solidFill>
                <a:ln w="15875" cap="flat" cmpd="sng" algn="ctr">
                  <a:solidFill>
                    <a:schemeClr val="tx1"/>
                  </a:solidFill>
                  <a:prstDash val="dash"/>
                  <a:round/>
                  <a:headEnd type="none"/>
                  <a:tailEnd type="none" w="lg" len="lg"/>
                </a:ln>
                <a:effectLst/>
              </p:spPr>
            </p:cxnSp>
          </p:grpSp>
          <p:sp>
            <p:nvSpPr>
              <p:cNvPr id="66" name="矩形 65"/>
              <p:cNvSpPr/>
              <p:nvPr/>
            </p:nvSpPr>
            <p:spPr>
              <a:xfrm>
                <a:off x="3557684" y="5378920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身高</a:t>
                </a:r>
                <a:endParaRPr lang="zh-CN" altLang="en-US" dirty="0"/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810873" y="2602647"/>
                <a:ext cx="421559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工资</a:t>
                </a:r>
                <a:endParaRPr lang="zh-CN" altLang="en-US" dirty="0"/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2136983" y="2928605"/>
                <a:ext cx="64633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年龄</a:t>
                </a:r>
                <a:endParaRPr lang="zh-CN" altLang="en-US" dirty="0"/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1878020" y="5852695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endParaRPr lang="zh-CN" altLang="en-US" dirty="0"/>
              </a:p>
            </p:txBody>
          </p:sp>
          <p:sp>
            <p:nvSpPr>
              <p:cNvPr id="70" name="矩形 69"/>
              <p:cNvSpPr/>
              <p:nvPr/>
            </p:nvSpPr>
            <p:spPr>
              <a:xfrm>
                <a:off x="2793286" y="5867980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endParaRPr lang="zh-CN" altLang="en-US" dirty="0"/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1115616" y="4725144"/>
                <a:ext cx="3032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  <p:sp>
            <p:nvSpPr>
              <p:cNvPr id="72" name="矩形 71"/>
              <p:cNvSpPr/>
              <p:nvPr/>
            </p:nvSpPr>
            <p:spPr>
              <a:xfrm>
                <a:off x="1661996" y="3995772"/>
                <a:ext cx="33855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endParaRPr lang="zh-CN" altLang="en-US" dirty="0"/>
              </a:p>
            </p:txBody>
          </p:sp>
          <p:sp>
            <p:nvSpPr>
              <p:cNvPr id="73" name="矩形 72"/>
              <p:cNvSpPr/>
              <p:nvPr/>
            </p:nvSpPr>
            <p:spPr>
              <a:xfrm>
                <a:off x="476842" y="4671122"/>
                <a:ext cx="31771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endParaRPr lang="zh-CN" altLang="en-US" dirty="0"/>
              </a:p>
            </p:txBody>
          </p:sp>
          <p:sp>
            <p:nvSpPr>
              <p:cNvPr id="74" name="矩形 73"/>
              <p:cNvSpPr/>
              <p:nvPr/>
            </p:nvSpPr>
            <p:spPr>
              <a:xfrm>
                <a:off x="493298" y="4201627"/>
                <a:ext cx="2776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f</a:t>
                </a:r>
                <a:endParaRPr lang="zh-CN" altLang="en-US" dirty="0"/>
              </a:p>
            </p:txBody>
          </p:sp>
        </p:grpSp>
        <p:cxnSp>
          <p:nvCxnSpPr>
            <p:cNvPr id="79" name="直接连接符 78"/>
            <p:cNvCxnSpPr/>
            <p:nvPr/>
          </p:nvCxnSpPr>
          <p:spPr bwMode="auto">
            <a:xfrm>
              <a:off x="2643377" y="5536687"/>
              <a:ext cx="858068" cy="6003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8" name="直接连接符 87"/>
            <p:cNvCxnSpPr/>
            <p:nvPr/>
          </p:nvCxnSpPr>
          <p:spPr bwMode="auto">
            <a:xfrm>
              <a:off x="1450340" y="4213941"/>
              <a:ext cx="9935" cy="43789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2" name="直接连接符 91"/>
            <p:cNvCxnSpPr/>
            <p:nvPr/>
          </p:nvCxnSpPr>
          <p:spPr bwMode="auto">
            <a:xfrm flipH="1">
              <a:off x="2125812" y="4086752"/>
              <a:ext cx="505152" cy="618152"/>
            </a:xfrm>
            <a:prstGeom prst="line">
              <a:avLst/>
            </a:prstGeom>
            <a:solidFill>
              <a:schemeClr val="accent1"/>
            </a:solidFill>
            <a:ln w="47625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3808361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2987824" y="1556792"/>
            <a:ext cx="3456384" cy="792088"/>
          </a:xfrm>
          <a:prstGeom prst="rect">
            <a:avLst/>
          </a:prstGeom>
          <a:solidFill>
            <a:schemeClr val="accent1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20"/>
              <p:cNvSpPr txBox="1">
                <a:spLocks noChangeArrowheads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无序搜索（蛮力搜索）</a:t>
                </a:r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复杂度：查询最坏情况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，输出结果最坏</a:t>
                </a:r>
                <a14:m>
                  <m:oMath xmlns:m="http://schemas.openxmlformats.org/officeDocument/2006/math">
                    <m:r>
                      <a:rPr lang="zh-CN" altLang="en-US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𝛀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𝒏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914400" lvl="1" indent="-4572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ü"/>
                  <a:defRPr/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在命中点规模占比小时，效率低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8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9512" y="2492896"/>
                <a:ext cx="9145016" cy="1415772"/>
              </a:xfrm>
              <a:prstGeom prst="rect">
                <a:avLst/>
              </a:prstGeom>
              <a:blipFill>
                <a:blip r:embed="rId3"/>
                <a:stretch>
                  <a:fillRect l="-1133" t="-4741" b="-9052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cxnSp>
        <p:nvCxnSpPr>
          <p:cNvPr id="4" name="直接箭头连接符 3"/>
          <p:cNvCxnSpPr/>
          <p:nvPr/>
        </p:nvCxnSpPr>
        <p:spPr bwMode="auto">
          <a:xfrm>
            <a:off x="615706" y="1957619"/>
            <a:ext cx="7848872" cy="862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81" name="椭圆 80"/>
          <p:cNvSpPr/>
          <p:nvPr/>
        </p:nvSpPr>
        <p:spPr bwMode="auto">
          <a:xfrm>
            <a:off x="810026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2" name="椭圆 81"/>
          <p:cNvSpPr/>
          <p:nvPr/>
        </p:nvSpPr>
        <p:spPr bwMode="auto">
          <a:xfrm>
            <a:off x="1508402" y="1704631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3" name="椭圆 82"/>
          <p:cNvSpPr/>
          <p:nvPr/>
        </p:nvSpPr>
        <p:spPr bwMode="auto">
          <a:xfrm>
            <a:off x="2206778" y="171325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4" name="椭圆 83"/>
          <p:cNvSpPr/>
          <p:nvPr/>
        </p:nvSpPr>
        <p:spPr bwMode="auto">
          <a:xfrm>
            <a:off x="3207994" y="1689556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5" name="椭圆 84"/>
          <p:cNvSpPr/>
          <p:nvPr/>
        </p:nvSpPr>
        <p:spPr bwMode="auto">
          <a:xfrm>
            <a:off x="5163252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 bwMode="auto">
          <a:xfrm>
            <a:off x="4273027" y="1704631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椭圆 86"/>
          <p:cNvSpPr/>
          <p:nvPr/>
        </p:nvSpPr>
        <p:spPr bwMode="auto">
          <a:xfrm>
            <a:off x="5725165" y="1713253"/>
            <a:ext cx="504056" cy="505976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椭圆 88"/>
          <p:cNvSpPr/>
          <p:nvPr/>
        </p:nvSpPr>
        <p:spPr bwMode="auto">
          <a:xfrm>
            <a:off x="6570387" y="1713333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…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0" name="椭圆 89"/>
          <p:cNvSpPr/>
          <p:nvPr/>
        </p:nvSpPr>
        <p:spPr bwMode="auto">
          <a:xfrm>
            <a:off x="7672490" y="1699848"/>
            <a:ext cx="504056" cy="505976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n-1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1" name="椭圆 90"/>
          <p:cNvSpPr/>
          <p:nvPr/>
        </p:nvSpPr>
        <p:spPr bwMode="auto">
          <a:xfrm>
            <a:off x="2703938" y="1052736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 bwMode="auto">
          <a:xfrm>
            <a:off x="6192180" y="1069960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79512" y="3933056"/>
            <a:ext cx="8784976" cy="2231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有序向量搜索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花费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组织有序向量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先花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时间找到不大于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的最大点，然后依次向左遍历，整体复杂度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为命中点数目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多次查询、命中占比小时效率高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810159" y="1113541"/>
            <a:ext cx="18117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查询范围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[x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,x</a:t>
            </a:r>
            <a:r>
              <a:rPr lang="en-US" altLang="zh-CN" b="1" baseline="-25000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420909" y="6237312"/>
            <a:ext cx="5616624" cy="400110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复杂度与目标规模有关，为输出敏感算法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138893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1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二维范围查询</a:t>
            </a:r>
          </a:p>
        </p:txBody>
      </p:sp>
      <p:cxnSp>
        <p:nvCxnSpPr>
          <p:cNvPr id="34" name="直接箭头连接符 33"/>
          <p:cNvCxnSpPr/>
          <p:nvPr/>
        </p:nvCxnSpPr>
        <p:spPr bwMode="auto">
          <a:xfrm>
            <a:off x="2985901" y="4573683"/>
            <a:ext cx="3197043" cy="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cxnSp>
        <p:nvCxnSpPr>
          <p:cNvPr id="35" name="直接箭头连接符 34"/>
          <p:cNvCxnSpPr/>
          <p:nvPr/>
        </p:nvCxnSpPr>
        <p:spPr bwMode="auto">
          <a:xfrm flipV="1">
            <a:off x="3185716" y="2008236"/>
            <a:ext cx="0" cy="276202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/>
            <a:tailEnd type="stealth" w="lg" len="lg"/>
          </a:ln>
          <a:effectLst/>
        </p:spPr>
      </p:cxnSp>
      <p:sp>
        <p:nvSpPr>
          <p:cNvPr id="25" name="矩形 24"/>
          <p:cNvSpPr/>
          <p:nvPr/>
        </p:nvSpPr>
        <p:spPr>
          <a:xfrm>
            <a:off x="5879816" y="4592808"/>
            <a:ext cx="6062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age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253415" y="1902977"/>
            <a:ext cx="10320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salary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 bwMode="auto">
          <a:xfrm>
            <a:off x="3857328" y="2728526"/>
            <a:ext cx="1840522" cy="1171524"/>
          </a:xfrm>
          <a:prstGeom prst="rect">
            <a:avLst/>
          </a:prstGeom>
          <a:solidFill>
            <a:schemeClr val="accent5"/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8" name="椭圆 57"/>
          <p:cNvSpPr/>
          <p:nvPr/>
        </p:nvSpPr>
        <p:spPr bwMode="auto">
          <a:xfrm>
            <a:off x="3959752" y="338412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椭圆 58"/>
          <p:cNvSpPr/>
          <p:nvPr/>
        </p:nvSpPr>
        <p:spPr bwMode="auto">
          <a:xfrm>
            <a:off x="4446769" y="279942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椭圆 59"/>
          <p:cNvSpPr/>
          <p:nvPr/>
        </p:nvSpPr>
        <p:spPr bwMode="auto">
          <a:xfrm>
            <a:off x="5249976" y="3470653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1" name="椭圆 60"/>
          <p:cNvSpPr/>
          <p:nvPr/>
        </p:nvSpPr>
        <p:spPr bwMode="auto">
          <a:xfrm>
            <a:off x="5111693" y="2909787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 err="1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2" name="椭圆 61"/>
          <p:cNvSpPr/>
          <p:nvPr/>
        </p:nvSpPr>
        <p:spPr bwMode="auto">
          <a:xfrm>
            <a:off x="4052036" y="2276250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3" name="椭圆 62"/>
          <p:cNvSpPr/>
          <p:nvPr/>
        </p:nvSpPr>
        <p:spPr bwMode="auto">
          <a:xfrm>
            <a:off x="3633144" y="4012452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4" name="椭圆 63"/>
          <p:cNvSpPr/>
          <p:nvPr/>
        </p:nvSpPr>
        <p:spPr bwMode="auto">
          <a:xfrm>
            <a:off x="3340803" y="3237065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5" name="椭圆 64"/>
          <p:cNvSpPr/>
          <p:nvPr/>
        </p:nvSpPr>
        <p:spPr bwMode="auto">
          <a:xfrm>
            <a:off x="5453788" y="2302817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36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6" name="椭圆 65"/>
          <p:cNvSpPr/>
          <p:nvPr/>
        </p:nvSpPr>
        <p:spPr bwMode="auto">
          <a:xfrm>
            <a:off x="4928909" y="4046536"/>
            <a:ext cx="360000" cy="36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 w="12700" algn="ctr">
            <a:noFill/>
            <a:miter lim="800000"/>
            <a:headEnd/>
            <a:tailEnd/>
          </a:ln>
          <a:effectLst/>
        </p:spPr>
        <p:txBody>
          <a:bodyPr lIns="0" tIns="72000" rIns="0" bIns="91446"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7" name="椭圆 66"/>
          <p:cNvSpPr/>
          <p:nvPr/>
        </p:nvSpPr>
        <p:spPr bwMode="auto">
          <a:xfrm>
            <a:off x="3737421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8" name="椭圆 67"/>
          <p:cNvSpPr/>
          <p:nvPr/>
        </p:nvSpPr>
        <p:spPr bwMode="auto">
          <a:xfrm>
            <a:off x="5375760" y="445616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9" name="椭圆 68"/>
          <p:cNvSpPr/>
          <p:nvPr/>
        </p:nvSpPr>
        <p:spPr bwMode="auto">
          <a:xfrm>
            <a:off x="2647396" y="2408762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0" name="椭圆 69"/>
          <p:cNvSpPr/>
          <p:nvPr/>
        </p:nvSpPr>
        <p:spPr bwMode="auto">
          <a:xfrm>
            <a:off x="2685724" y="3523714"/>
            <a:ext cx="504056" cy="505976"/>
          </a:xfrm>
          <a:prstGeom prst="ellipse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800" b="1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800" b="1" baseline="-25000" dirty="0"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TextBox 20"/>
          <p:cNvSpPr txBox="1">
            <a:spLocks noChangeArrowheads="1"/>
          </p:cNvSpPr>
          <p:nvPr/>
        </p:nvSpPr>
        <p:spPr bwMode="auto">
          <a:xfrm>
            <a:off x="195398" y="5266923"/>
            <a:ext cx="7544954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有序向量的二分查找对该问题无能为力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20"/>
              <p:cNvSpPr txBox="1">
                <a:spLocks noChangeArrowheads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Clr>
                    <a:srgbClr val="C00000"/>
                  </a:buClr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8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二维查找范围描述为</a:t>
                </a:r>
                <a14:m>
                  <m:oMath xmlns:m="http://schemas.openxmlformats.org/officeDocument/2006/math"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𝐑</m:t>
                    </m:r>
                    <m:r>
                      <a:rPr lang="en-US" altLang="zh-CN" sz="2800" b="1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×[</m:t>
                    </m:r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altLang="zh-CN" sz="28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2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5738" y="1221942"/>
                <a:ext cx="7648630" cy="523220"/>
              </a:xfrm>
              <a:prstGeom prst="rect">
                <a:avLst/>
              </a:prstGeom>
              <a:blipFill>
                <a:blip r:embed="rId3"/>
                <a:stretch>
                  <a:fillRect l="-1435" t="-11628" b="-3139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6309209"/>
      </p:ext>
    </p:extLst>
  </p:cSld>
  <p:clrMapOvr>
    <a:masterClrMapping/>
  </p:clrMapOvr>
  <p:transition advTm="157">
    <p:zoom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196706" y="1179329"/>
            <a:ext cx="8662853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平衡二叉搜索树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时间组织以下平衡二叉搜索树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内部节点为其左子树的最大值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关键码可重复，要求查找终止于叶子节点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每个节点处只需做一次比较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63964" y="3935032"/>
            <a:ext cx="8859842" cy="2431455"/>
            <a:chOff x="175314" y="1618678"/>
            <a:chExt cx="8859842" cy="2431455"/>
          </a:xfrm>
        </p:grpSpPr>
        <p:sp>
          <p:nvSpPr>
            <p:cNvPr id="19" name="圆角矩形 18"/>
            <p:cNvSpPr/>
            <p:nvPr/>
          </p:nvSpPr>
          <p:spPr bwMode="auto">
            <a:xfrm>
              <a:off x="467048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0" name="圆角矩形 19"/>
            <p:cNvSpPr/>
            <p:nvPr/>
          </p:nvSpPr>
          <p:spPr bwMode="auto">
            <a:xfrm>
              <a:off x="1070759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1" name="圆角矩形 20"/>
            <p:cNvSpPr/>
            <p:nvPr/>
          </p:nvSpPr>
          <p:spPr bwMode="auto">
            <a:xfrm>
              <a:off x="1643963" y="3212976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2" name="圆角矩形 21"/>
            <p:cNvSpPr/>
            <p:nvPr/>
          </p:nvSpPr>
          <p:spPr bwMode="auto">
            <a:xfrm>
              <a:off x="2153475" y="227687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3" name="圆角矩形 22"/>
            <p:cNvSpPr/>
            <p:nvPr/>
          </p:nvSpPr>
          <p:spPr bwMode="auto">
            <a:xfrm>
              <a:off x="2642577" y="3209131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4" name="圆角矩形 23"/>
            <p:cNvSpPr/>
            <p:nvPr/>
          </p:nvSpPr>
          <p:spPr bwMode="auto">
            <a:xfrm>
              <a:off x="3180954" y="270892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圆角矩形 24"/>
            <p:cNvSpPr/>
            <p:nvPr/>
          </p:nvSpPr>
          <p:spPr bwMode="auto">
            <a:xfrm>
              <a:off x="3753994" y="320701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6" name="圆角矩形 25"/>
            <p:cNvSpPr/>
            <p:nvPr/>
          </p:nvSpPr>
          <p:spPr bwMode="auto">
            <a:xfrm>
              <a:off x="4838314" y="318720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7" name="圆角矩形 26"/>
            <p:cNvSpPr/>
            <p:nvPr/>
          </p:nvSpPr>
          <p:spPr bwMode="auto">
            <a:xfrm>
              <a:off x="5463964" y="268643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8" name="圆角矩形 27"/>
            <p:cNvSpPr/>
            <p:nvPr/>
          </p:nvSpPr>
          <p:spPr bwMode="auto">
            <a:xfrm>
              <a:off x="6049121" y="31868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9" name="圆角矩形 28"/>
            <p:cNvSpPr/>
            <p:nvPr/>
          </p:nvSpPr>
          <p:spPr bwMode="auto">
            <a:xfrm>
              <a:off x="6530691" y="227214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0" name="圆角矩形 29"/>
            <p:cNvSpPr/>
            <p:nvPr/>
          </p:nvSpPr>
          <p:spPr bwMode="auto">
            <a:xfrm>
              <a:off x="7184263" y="320453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1" name="圆角矩形 30"/>
            <p:cNvSpPr/>
            <p:nvPr/>
          </p:nvSpPr>
          <p:spPr bwMode="auto">
            <a:xfrm>
              <a:off x="7792472" y="2704195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2" name="圆角矩形 31"/>
            <p:cNvSpPr/>
            <p:nvPr/>
          </p:nvSpPr>
          <p:spPr bwMode="auto">
            <a:xfrm>
              <a:off x="8388071" y="3206114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329844" y="2043359"/>
              <a:ext cx="2090599" cy="226056"/>
              <a:chOff x="3340664" y="3236395"/>
              <a:chExt cx="1269761" cy="216024"/>
            </a:xfrm>
          </p:grpSpPr>
          <p:cxnSp>
            <p:nvCxnSpPr>
              <p:cNvPr id="33" name="直接连接符 32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直接连接符 33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35" name="直接连接符 34"/>
            <p:cNvCxnSpPr>
              <a:endCxn id="22" idx="1"/>
            </p:cNvCxnSpPr>
            <p:nvPr/>
          </p:nvCxnSpPr>
          <p:spPr bwMode="auto">
            <a:xfrm>
              <a:off x="1245040" y="245295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6" name="直接连接符 35"/>
            <p:cNvCxnSpPr/>
            <p:nvPr/>
          </p:nvCxnSpPr>
          <p:spPr bwMode="auto">
            <a:xfrm flipV="1">
              <a:off x="1247324" y="245295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37" name="组合 36"/>
            <p:cNvGrpSpPr/>
            <p:nvPr/>
          </p:nvGrpSpPr>
          <p:grpSpPr>
            <a:xfrm flipH="1">
              <a:off x="1430796" y="2885003"/>
              <a:ext cx="403471" cy="327973"/>
              <a:chOff x="3632014" y="4509120"/>
              <a:chExt cx="1269761" cy="216024"/>
            </a:xfrm>
          </p:grpSpPr>
          <p:cxnSp>
            <p:nvCxnSpPr>
              <p:cNvPr id="38" name="直接连接符 3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9" name="直接连接符 3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0" name="组合 39"/>
            <p:cNvGrpSpPr/>
            <p:nvPr/>
          </p:nvGrpSpPr>
          <p:grpSpPr>
            <a:xfrm flipH="1">
              <a:off x="4707401" y="2036515"/>
              <a:ext cx="2026702" cy="240357"/>
              <a:chOff x="3632014" y="4509120"/>
              <a:chExt cx="1269761" cy="216024"/>
            </a:xfrm>
          </p:grpSpPr>
          <p:cxnSp>
            <p:nvCxnSpPr>
              <p:cNvPr id="41" name="直接连接符 4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2" name="直接连接符 4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3" name="组合 42"/>
            <p:cNvGrpSpPr/>
            <p:nvPr/>
          </p:nvGrpSpPr>
          <p:grpSpPr>
            <a:xfrm>
              <a:off x="5630592" y="2452168"/>
              <a:ext cx="900100" cy="252028"/>
              <a:chOff x="3632014" y="4509120"/>
              <a:chExt cx="1269761" cy="216024"/>
            </a:xfrm>
          </p:grpSpPr>
          <p:cxnSp>
            <p:nvCxnSpPr>
              <p:cNvPr id="44" name="直接连接符 4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" name="组合 8"/>
            <p:cNvGrpSpPr/>
            <p:nvPr/>
          </p:nvGrpSpPr>
          <p:grpSpPr>
            <a:xfrm>
              <a:off x="6894708" y="2448230"/>
              <a:ext cx="1111661" cy="269450"/>
              <a:chOff x="6986605" y="3644733"/>
              <a:chExt cx="896122" cy="259901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48" name="组合 47"/>
            <p:cNvGrpSpPr/>
            <p:nvPr/>
          </p:nvGrpSpPr>
          <p:grpSpPr>
            <a:xfrm flipH="1">
              <a:off x="2515798" y="2449075"/>
              <a:ext cx="859216" cy="257708"/>
              <a:chOff x="3632014" y="4509120"/>
              <a:chExt cx="1269761" cy="216024"/>
            </a:xfrm>
          </p:grpSpPr>
          <p:cxnSp>
            <p:nvCxnSpPr>
              <p:cNvPr id="49" name="直接连接符 4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1" name="组合 50"/>
            <p:cNvGrpSpPr/>
            <p:nvPr/>
          </p:nvGrpSpPr>
          <p:grpSpPr>
            <a:xfrm flipH="1">
              <a:off x="3538884" y="2885002"/>
              <a:ext cx="393823" cy="327973"/>
              <a:chOff x="3632014" y="4509120"/>
              <a:chExt cx="1269761" cy="216024"/>
            </a:xfrm>
          </p:grpSpPr>
          <p:cxnSp>
            <p:nvCxnSpPr>
              <p:cNvPr id="52" name="直接连接符 5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3" name="直接连接符 5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4" name="组合 53"/>
            <p:cNvGrpSpPr/>
            <p:nvPr/>
          </p:nvGrpSpPr>
          <p:grpSpPr>
            <a:xfrm flipH="1">
              <a:off x="5825598" y="2860377"/>
              <a:ext cx="394145" cy="327973"/>
              <a:chOff x="3632014" y="4509120"/>
              <a:chExt cx="1269761" cy="216024"/>
            </a:xfrm>
          </p:grpSpPr>
          <p:cxnSp>
            <p:nvCxnSpPr>
              <p:cNvPr id="55" name="直接连接符 5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6" name="直接连接符 5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57" name="组合 56"/>
            <p:cNvGrpSpPr/>
            <p:nvPr/>
          </p:nvGrpSpPr>
          <p:grpSpPr>
            <a:xfrm flipH="1">
              <a:off x="8151612" y="2878141"/>
              <a:ext cx="415993" cy="327973"/>
              <a:chOff x="3632014" y="4509120"/>
              <a:chExt cx="1269761" cy="216024"/>
            </a:xfrm>
          </p:grpSpPr>
          <p:cxnSp>
            <p:nvCxnSpPr>
              <p:cNvPr id="58" name="直接连接符 5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59" name="直接连接符 5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60" name="直接连接符 59"/>
            <p:cNvCxnSpPr/>
            <p:nvPr/>
          </p:nvCxnSpPr>
          <p:spPr bwMode="auto">
            <a:xfrm>
              <a:off x="7378444" y="2875066"/>
              <a:ext cx="415670" cy="102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1" name="直接连接符 60"/>
            <p:cNvCxnSpPr/>
            <p:nvPr/>
          </p:nvCxnSpPr>
          <p:spPr bwMode="auto">
            <a:xfrm flipV="1">
              <a:off x="7394014" y="2868784"/>
              <a:ext cx="0" cy="3279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grpSp>
          <p:nvGrpSpPr>
            <p:cNvPr id="62" name="组合 61"/>
            <p:cNvGrpSpPr/>
            <p:nvPr/>
          </p:nvGrpSpPr>
          <p:grpSpPr>
            <a:xfrm>
              <a:off x="5021288" y="2873251"/>
              <a:ext cx="441506" cy="327973"/>
              <a:chOff x="3632014" y="4509120"/>
              <a:chExt cx="1269761" cy="216024"/>
            </a:xfrm>
          </p:grpSpPr>
          <p:cxnSp>
            <p:nvCxnSpPr>
              <p:cNvPr id="63" name="直接连接符 6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4" name="直接连接符 6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5" name="组合 64"/>
            <p:cNvGrpSpPr/>
            <p:nvPr/>
          </p:nvGrpSpPr>
          <p:grpSpPr>
            <a:xfrm>
              <a:off x="2837040" y="2882867"/>
              <a:ext cx="344851" cy="317360"/>
              <a:chOff x="3632014" y="4509120"/>
              <a:chExt cx="1269761" cy="216024"/>
            </a:xfrm>
          </p:grpSpPr>
          <p:cxnSp>
            <p:nvCxnSpPr>
              <p:cNvPr id="66" name="直接连接符 6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67" name="直接连接符 6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68" name="组合 67"/>
            <p:cNvGrpSpPr/>
            <p:nvPr/>
          </p:nvGrpSpPr>
          <p:grpSpPr>
            <a:xfrm>
              <a:off x="625084" y="2888940"/>
              <a:ext cx="448066" cy="327973"/>
              <a:chOff x="3632014" y="4509120"/>
              <a:chExt cx="1269761" cy="216024"/>
            </a:xfrm>
          </p:grpSpPr>
          <p:cxnSp>
            <p:nvCxnSpPr>
              <p:cNvPr id="69" name="直接连接符 6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0" name="直接连接符 6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cxnSp>
          <p:nvCxnSpPr>
            <p:cNvPr id="71" name="直接连接符 70"/>
            <p:cNvCxnSpPr/>
            <p:nvPr/>
          </p:nvCxnSpPr>
          <p:spPr bwMode="auto">
            <a:xfrm flipH="1" flipV="1">
              <a:off x="4539483" y="161867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2" name="圆角矩形 71"/>
            <p:cNvSpPr/>
            <p:nvPr/>
          </p:nvSpPr>
          <p:spPr bwMode="auto">
            <a:xfrm>
              <a:off x="4351954" y="1874643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73" name="圆角矩形 72"/>
            <p:cNvSpPr/>
            <p:nvPr/>
          </p:nvSpPr>
          <p:spPr bwMode="auto">
            <a:xfrm>
              <a:off x="190720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4" name="组合 73"/>
            <p:cNvGrpSpPr/>
            <p:nvPr/>
          </p:nvGrpSpPr>
          <p:grpSpPr>
            <a:xfrm flipH="1">
              <a:off x="2006595" y="3387030"/>
              <a:ext cx="106319" cy="327973"/>
              <a:chOff x="3632014" y="4509120"/>
              <a:chExt cx="1269761" cy="216024"/>
            </a:xfrm>
          </p:grpSpPr>
          <p:cxnSp>
            <p:nvCxnSpPr>
              <p:cNvPr id="75" name="直接连接符 7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76" name="直接连接符 7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94" name="组合 93"/>
            <p:cNvGrpSpPr/>
            <p:nvPr/>
          </p:nvGrpSpPr>
          <p:grpSpPr>
            <a:xfrm>
              <a:off x="1524288" y="3397620"/>
              <a:ext cx="108459" cy="327973"/>
              <a:chOff x="3632014" y="4509120"/>
              <a:chExt cx="1269761" cy="216024"/>
            </a:xfrm>
          </p:grpSpPr>
          <p:cxnSp>
            <p:nvCxnSpPr>
              <p:cNvPr id="95" name="直接连接符 9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96" name="直接连接符 9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97" name="圆角矩形 96"/>
            <p:cNvSpPr/>
            <p:nvPr/>
          </p:nvSpPr>
          <p:spPr bwMode="auto">
            <a:xfrm>
              <a:off x="1327442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98" name="圆角矩形 97"/>
            <p:cNvSpPr/>
            <p:nvPr/>
          </p:nvSpPr>
          <p:spPr bwMode="auto">
            <a:xfrm>
              <a:off x="751378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99" name="组合 98"/>
            <p:cNvGrpSpPr/>
            <p:nvPr/>
          </p:nvGrpSpPr>
          <p:grpSpPr>
            <a:xfrm flipH="1">
              <a:off x="850765" y="3386852"/>
              <a:ext cx="106319" cy="327973"/>
              <a:chOff x="3632014" y="4509120"/>
              <a:chExt cx="1269761" cy="216024"/>
            </a:xfrm>
          </p:grpSpPr>
          <p:cxnSp>
            <p:nvCxnSpPr>
              <p:cNvPr id="100" name="直接连接符 9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1" name="直接连接符 10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2" name="组合 101"/>
            <p:cNvGrpSpPr/>
            <p:nvPr/>
          </p:nvGrpSpPr>
          <p:grpSpPr>
            <a:xfrm>
              <a:off x="368458" y="3397442"/>
              <a:ext cx="108459" cy="327973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5" name="圆角矩形 104"/>
            <p:cNvSpPr/>
            <p:nvPr/>
          </p:nvSpPr>
          <p:spPr bwMode="auto">
            <a:xfrm>
              <a:off x="17531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 bwMode="auto">
            <a:xfrm>
              <a:off x="291532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7" name="组合 106"/>
            <p:cNvGrpSpPr/>
            <p:nvPr/>
          </p:nvGrpSpPr>
          <p:grpSpPr>
            <a:xfrm flipH="1">
              <a:off x="3014707" y="3372464"/>
              <a:ext cx="106319" cy="327973"/>
              <a:chOff x="3632014" y="4509120"/>
              <a:chExt cx="1269761" cy="216024"/>
            </a:xfrm>
          </p:grpSpPr>
          <p:cxnSp>
            <p:nvCxnSpPr>
              <p:cNvPr id="108" name="直接连接符 10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9" name="直接连接符 10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0" name="组合 109"/>
            <p:cNvGrpSpPr/>
            <p:nvPr/>
          </p:nvGrpSpPr>
          <p:grpSpPr>
            <a:xfrm>
              <a:off x="2532400" y="3383054"/>
              <a:ext cx="108459" cy="327973"/>
              <a:chOff x="3632014" y="4509120"/>
              <a:chExt cx="1269761" cy="216024"/>
            </a:xfrm>
          </p:grpSpPr>
          <p:cxnSp>
            <p:nvCxnSpPr>
              <p:cNvPr id="111" name="直接连接符 11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2" name="直接连接符 11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圆角矩形 112"/>
            <p:cNvSpPr/>
            <p:nvPr/>
          </p:nvSpPr>
          <p:spPr bwMode="auto">
            <a:xfrm>
              <a:off x="233555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14" name="圆角矩形 113"/>
            <p:cNvSpPr/>
            <p:nvPr/>
          </p:nvSpPr>
          <p:spPr bwMode="auto">
            <a:xfrm>
              <a:off x="4036307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 flipH="1">
              <a:off x="4110453" y="3370941"/>
              <a:ext cx="106319" cy="327973"/>
              <a:chOff x="3632014" y="4509120"/>
              <a:chExt cx="1269761" cy="216024"/>
            </a:xfrm>
          </p:grpSpPr>
          <p:cxnSp>
            <p:nvCxnSpPr>
              <p:cNvPr id="116" name="直接连接符 11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7" name="直接连接符 116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18" name="组合 117"/>
            <p:cNvGrpSpPr/>
            <p:nvPr/>
          </p:nvGrpSpPr>
          <p:grpSpPr>
            <a:xfrm>
              <a:off x="3628146" y="3381531"/>
              <a:ext cx="108459" cy="327973"/>
              <a:chOff x="3632014" y="4509120"/>
              <a:chExt cx="1269761" cy="216024"/>
            </a:xfrm>
          </p:grpSpPr>
          <p:cxnSp>
            <p:nvCxnSpPr>
              <p:cNvPr id="119" name="直接连接符 11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0" name="直接连接符 11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1" name="圆角矩形 120"/>
            <p:cNvSpPr/>
            <p:nvPr/>
          </p:nvSpPr>
          <p:spPr bwMode="auto">
            <a:xfrm>
              <a:off x="3415674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2" name="圆角矩形 121"/>
            <p:cNvSpPr/>
            <p:nvPr/>
          </p:nvSpPr>
          <p:spPr bwMode="auto">
            <a:xfrm>
              <a:off x="5132609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20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23" name="组合 122"/>
            <p:cNvGrpSpPr/>
            <p:nvPr/>
          </p:nvGrpSpPr>
          <p:grpSpPr>
            <a:xfrm flipH="1">
              <a:off x="5206755" y="3364086"/>
              <a:ext cx="106319" cy="327973"/>
              <a:chOff x="3632014" y="4509120"/>
              <a:chExt cx="1269761" cy="216024"/>
            </a:xfrm>
          </p:grpSpPr>
          <p:cxnSp>
            <p:nvCxnSpPr>
              <p:cNvPr id="124" name="直接连接符 12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5" name="直接连接符 12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6" name="组合 125"/>
            <p:cNvGrpSpPr/>
            <p:nvPr/>
          </p:nvGrpSpPr>
          <p:grpSpPr>
            <a:xfrm>
              <a:off x="4724448" y="3374676"/>
              <a:ext cx="108459" cy="327973"/>
              <a:chOff x="3632014" y="4509120"/>
              <a:chExt cx="1269761" cy="216024"/>
            </a:xfrm>
          </p:grpSpPr>
          <p:cxnSp>
            <p:nvCxnSpPr>
              <p:cNvPr id="127" name="直接连接符 12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8" name="直接连接符 127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9" name="圆角矩形 128"/>
            <p:cNvSpPr/>
            <p:nvPr/>
          </p:nvSpPr>
          <p:spPr bwMode="auto">
            <a:xfrm>
              <a:off x="451197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17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0" name="圆角矩形 129"/>
            <p:cNvSpPr/>
            <p:nvPr/>
          </p:nvSpPr>
          <p:spPr bwMode="auto">
            <a:xfrm>
              <a:off x="634056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24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1" name="组合 130"/>
            <p:cNvGrpSpPr/>
            <p:nvPr/>
          </p:nvGrpSpPr>
          <p:grpSpPr>
            <a:xfrm flipH="1">
              <a:off x="6414709" y="3367586"/>
              <a:ext cx="106319" cy="327973"/>
              <a:chOff x="3632014" y="4509120"/>
              <a:chExt cx="1269761" cy="216024"/>
            </a:xfrm>
          </p:grpSpPr>
          <p:cxnSp>
            <p:nvCxnSpPr>
              <p:cNvPr id="132" name="直接连接符 13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3" name="直接连接符 13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34" name="组合 133"/>
            <p:cNvGrpSpPr/>
            <p:nvPr/>
          </p:nvGrpSpPr>
          <p:grpSpPr>
            <a:xfrm>
              <a:off x="5932402" y="3378176"/>
              <a:ext cx="108459" cy="327973"/>
              <a:chOff x="3632014" y="4509120"/>
              <a:chExt cx="1269761" cy="216024"/>
            </a:xfrm>
          </p:grpSpPr>
          <p:cxnSp>
            <p:nvCxnSpPr>
              <p:cNvPr id="135" name="直接连接符 13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36" name="直接连接符 13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37" name="圆角矩形 136"/>
            <p:cNvSpPr/>
            <p:nvPr/>
          </p:nvSpPr>
          <p:spPr bwMode="auto">
            <a:xfrm>
              <a:off x="571993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22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38" name="圆角矩形 137"/>
            <p:cNvSpPr/>
            <p:nvPr/>
          </p:nvSpPr>
          <p:spPr bwMode="auto">
            <a:xfrm>
              <a:off x="748867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27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39" name="组合 138"/>
            <p:cNvGrpSpPr/>
            <p:nvPr/>
          </p:nvGrpSpPr>
          <p:grpSpPr>
            <a:xfrm flipH="1">
              <a:off x="7562819" y="3367227"/>
              <a:ext cx="106319" cy="327973"/>
              <a:chOff x="3632014" y="4509120"/>
              <a:chExt cx="1269761" cy="216024"/>
            </a:xfrm>
          </p:grpSpPr>
          <p:cxnSp>
            <p:nvCxnSpPr>
              <p:cNvPr id="140" name="直接连接符 139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1" name="直接连接符 140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42" name="组合 141"/>
            <p:cNvGrpSpPr/>
            <p:nvPr/>
          </p:nvGrpSpPr>
          <p:grpSpPr>
            <a:xfrm>
              <a:off x="7080512" y="3377817"/>
              <a:ext cx="108459" cy="327973"/>
              <a:chOff x="3632014" y="4509120"/>
              <a:chExt cx="1269761" cy="216024"/>
            </a:xfrm>
          </p:grpSpPr>
          <p:cxnSp>
            <p:nvCxnSpPr>
              <p:cNvPr id="143" name="直接连接符 14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4" name="直接连接符 14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45" name="圆角矩形 144"/>
            <p:cNvSpPr/>
            <p:nvPr/>
          </p:nvSpPr>
          <p:spPr bwMode="auto">
            <a:xfrm>
              <a:off x="6868040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25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 bwMode="auto">
            <a:xfrm>
              <a:off x="8675116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31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47" name="组合 146"/>
            <p:cNvGrpSpPr/>
            <p:nvPr/>
          </p:nvGrpSpPr>
          <p:grpSpPr>
            <a:xfrm flipH="1">
              <a:off x="8749262" y="3339006"/>
              <a:ext cx="106319" cy="327973"/>
              <a:chOff x="3632014" y="4509120"/>
              <a:chExt cx="1269761" cy="216024"/>
            </a:xfrm>
          </p:grpSpPr>
          <p:cxnSp>
            <p:nvCxnSpPr>
              <p:cNvPr id="148" name="直接连接符 14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49" name="直接连接符 14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0" name="组合 149"/>
            <p:cNvGrpSpPr/>
            <p:nvPr/>
          </p:nvGrpSpPr>
          <p:grpSpPr>
            <a:xfrm>
              <a:off x="8266955" y="3349596"/>
              <a:ext cx="108459" cy="327973"/>
              <a:chOff x="3632014" y="4509120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53" name="圆角矩形 152"/>
            <p:cNvSpPr/>
            <p:nvPr/>
          </p:nvSpPr>
          <p:spPr bwMode="auto">
            <a:xfrm>
              <a:off x="8054483" y="3690093"/>
              <a:ext cx="360040" cy="360040"/>
            </a:xfrm>
            <a:prstGeom prst="roundRect">
              <a:avLst/>
            </a:prstGeom>
            <a:solidFill>
              <a:srgbClr val="7030A0"/>
            </a:solidFill>
            <a:ln w="31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29</a:t>
              </a:r>
              <a:endParaRPr lang="zh-CN" altLang="en-US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154" name="椭圆 153"/>
          <p:cNvSpPr/>
          <p:nvPr/>
        </p:nvSpPr>
        <p:spPr bwMode="auto">
          <a:xfrm>
            <a:off x="4340604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353098" y="371703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36000" tIns="91446" rIns="36000" bIns="91446" rtlCol="0" anchor="ctr"/>
          <a:lstStyle/>
          <a:p>
            <a:pPr algn="ctr"/>
            <a:r>
              <a:rPr lang="en-US" altLang="zh-CN" sz="1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1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164759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44444E-6 L -0.23976 0.0754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97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3976 0.07546 L -0.12812 0.1314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73" y="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812 0.13148 L -0.06684 0.20208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56" y="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4 0.20208 L -0.0342 0.3310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2" y="6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4.44444E-6 L 0.23594 0.0694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3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594 0.06944 L 0.37448 0.127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27" y="2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7448 0.12777 L 0.43976 0.2025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4" y="37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3976 0.20254 L 0.47153 0.33101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0" y="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1600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第一步：分别查找区间的两端节点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73" name="圆角矩形 172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178320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4" dur="2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000"/>
                            </p:stCondLst>
                            <p:childTnLst>
                              <p:par>
                                <p:cTn id="7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0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1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  <p:bldP spid="154" grpId="1" animBg="1"/>
      <p:bldP spid="154" grpId="2" animBg="1"/>
      <p:bldP spid="154" grpId="3" animBg="1"/>
      <p:bldP spid="154" grpId="4" animBg="1"/>
      <p:bldP spid="155" grpId="0" animBg="1"/>
      <p:bldP spid="155" grpId="1" animBg="1"/>
      <p:bldP spid="155" grpId="2" animBg="1"/>
      <p:bldP spid="155" grpId="3" animBg="1"/>
      <p:bldP spid="155" grpId="4" animBg="1"/>
      <p:bldP spid="17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第一步：分别查找区间的两端节点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，获得两条路径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第二步：找到两条路径的最低共同祖先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LCA(3,24)=15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第三步：从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LCA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开始重走两条路径，左边路径对所有左转过程，遍历输出对应的右子树；右边路径对所有右转过程，遍历输出对应的左子树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4279591" y="3428828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4" name="椭圆 153"/>
          <p:cNvSpPr/>
          <p:nvPr/>
        </p:nvSpPr>
        <p:spPr bwMode="auto">
          <a:xfrm>
            <a:off x="4284144" y="3427024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88714" y="4469139"/>
            <a:ext cx="864059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19570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6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07407E-6 L -0.24028 0.06759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14" y="36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2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027 0.06759 L -0.35816 0.13449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03" y="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2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5816 0.13449 L -0.42395 0.20879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99" y="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395 0.20879 L -0.39409 0.39398 " pathEditMode="relative" rAng="0" ptsTypes="AA">
                                      <p:cBhvr>
                                        <p:cTn id="63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3" y="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9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2.59259E-6 L 0.23768 0.07315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875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6" dur="2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9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3768 0.07315 L 0.12066 0.13379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51" y="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000"/>
                            </p:stCondLst>
                            <p:childTnLst>
                              <p:par>
                                <p:cTn id="92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94" dur="2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9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066 0.13379 L 0.1849 0.20903 " pathEditMode="relative" rAng="0" ptsTypes="AA">
                                      <p:cBhvr>
                                        <p:cTn id="98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3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0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2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500"/>
                            </p:stCondLst>
                            <p:childTnLst>
                              <p:par>
                                <p:cTn id="1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49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849 0.20903 L 0.21719 0.39375 " pathEditMode="relative" rAng="0" ptsTypes="AA">
                                      <p:cBhvr>
                                        <p:cTn id="117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15" y="92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1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1" dur="2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" grpId="0" animBg="1"/>
      <p:bldP spid="193" grpId="0" animBg="1"/>
      <p:bldP spid="155" grpId="0" animBg="1"/>
      <p:bldP spid="155" grpId="1" animBg="1"/>
      <p:bldP spid="155" grpId="2" animBg="1"/>
      <p:bldP spid="155" grpId="3" animBg="1"/>
      <p:bldP spid="155" grpId="4" animBg="1"/>
      <p:bldP spid="190" grpId="0" animBg="1"/>
      <p:bldP spid="186" grpId="0" animBg="1"/>
      <p:bldP spid="4" grpId="0" animBg="1"/>
      <p:bldP spid="154" grpId="0" animBg="1"/>
      <p:bldP spid="154" grpId="1" animBg="1"/>
      <p:bldP spid="154" grpId="2" animBg="1"/>
      <p:bldP spid="154" grpId="3" animBg="1"/>
      <p:bldP spid="154" grpId="4" animBg="1"/>
      <p:bldP spid="202" grpId="0"/>
      <p:bldP spid="203" grpId="0"/>
      <p:bldP spid="204" grpId="0"/>
      <p:bldP spid="205" grpId="0"/>
      <p:bldP spid="20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Box 20"/>
          <p:cNvSpPr txBox="1">
            <a:spLocks noChangeArrowheads="1"/>
          </p:cNvSpPr>
          <p:nvPr/>
        </p:nvSpPr>
        <p:spPr bwMode="auto">
          <a:xfrm>
            <a:off x="251520" y="1139307"/>
            <a:ext cx="8662853" cy="23544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查询算法复杂度分析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假设查询范围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[1,23]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第一步：两条路径查找各自不会超过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第二步：不超过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，可结合步骤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第三步：重走不超过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log(n)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，输出复杂度取决于命中数量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复杂度：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O(</a:t>
            </a:r>
            <a:r>
              <a:rPr lang="en-US" altLang="zh-CN" sz="20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r+logn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195" name="同侧圆角矩形 194"/>
          <p:cNvSpPr/>
          <p:nvPr/>
        </p:nvSpPr>
        <p:spPr bwMode="auto">
          <a:xfrm>
            <a:off x="5580093" y="5582597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93" name="同侧圆角矩形 192"/>
          <p:cNvSpPr/>
          <p:nvPr/>
        </p:nvSpPr>
        <p:spPr bwMode="auto">
          <a:xfrm>
            <a:off x="4388422" y="5072816"/>
            <a:ext cx="1098183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5" name="椭圆 154"/>
          <p:cNvSpPr/>
          <p:nvPr/>
        </p:nvSpPr>
        <p:spPr bwMode="auto">
          <a:xfrm>
            <a:off x="6300232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0" name="同侧圆角矩形 189"/>
          <p:cNvSpPr/>
          <p:nvPr/>
        </p:nvSpPr>
        <p:spPr bwMode="auto">
          <a:xfrm>
            <a:off x="611121" y="5573281"/>
            <a:ext cx="511127" cy="59202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86" name="同侧圆角矩形 185"/>
          <p:cNvSpPr/>
          <p:nvPr/>
        </p:nvSpPr>
        <p:spPr bwMode="auto">
          <a:xfrm>
            <a:off x="1234920" y="5072816"/>
            <a:ext cx="997377" cy="1101804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4" name="同侧圆角矩形 3"/>
          <p:cNvSpPr/>
          <p:nvPr/>
        </p:nvSpPr>
        <p:spPr bwMode="auto">
          <a:xfrm>
            <a:off x="2264749" y="4578646"/>
            <a:ext cx="2053180" cy="1586658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FCC00">
              <a:alpha val="34000"/>
            </a:srgbClr>
          </a:solidFill>
          <a:ln w="9525" algn="ctr">
            <a:solidFill>
              <a:schemeClr val="tx1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一维范围查询</a:t>
            </a:r>
          </a:p>
        </p:txBody>
      </p:sp>
      <p:sp>
        <p:nvSpPr>
          <p:cNvPr id="19" name="圆角矩形 18"/>
          <p:cNvSpPr/>
          <p:nvPr/>
        </p:nvSpPr>
        <p:spPr bwMode="auto">
          <a:xfrm>
            <a:off x="399238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002949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1576153" y="523932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2085665" y="430321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3" name="圆角矩形 22"/>
          <p:cNvSpPr/>
          <p:nvPr/>
        </p:nvSpPr>
        <p:spPr bwMode="auto">
          <a:xfrm>
            <a:off x="2574767" y="5235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13144" y="47352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5" name="圆角矩形 24"/>
          <p:cNvSpPr/>
          <p:nvPr/>
        </p:nvSpPr>
        <p:spPr bwMode="auto">
          <a:xfrm>
            <a:off x="3686184" y="52333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圆角矩形 25"/>
          <p:cNvSpPr/>
          <p:nvPr/>
        </p:nvSpPr>
        <p:spPr bwMode="auto">
          <a:xfrm>
            <a:off x="4770504" y="521355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7" name="圆角矩形 26"/>
          <p:cNvSpPr/>
          <p:nvPr/>
        </p:nvSpPr>
        <p:spPr bwMode="auto">
          <a:xfrm>
            <a:off x="5396154" y="471277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圆角矩形 27"/>
          <p:cNvSpPr/>
          <p:nvPr/>
        </p:nvSpPr>
        <p:spPr bwMode="auto">
          <a:xfrm>
            <a:off x="5981311" y="52132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9" name="圆角矩形 28"/>
          <p:cNvSpPr/>
          <p:nvPr/>
        </p:nvSpPr>
        <p:spPr bwMode="auto">
          <a:xfrm>
            <a:off x="6462881" y="429849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圆角矩形 29"/>
          <p:cNvSpPr/>
          <p:nvPr/>
        </p:nvSpPr>
        <p:spPr bwMode="auto">
          <a:xfrm>
            <a:off x="7116453" y="523088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圆角矩形 30"/>
          <p:cNvSpPr/>
          <p:nvPr/>
        </p:nvSpPr>
        <p:spPr bwMode="auto">
          <a:xfrm>
            <a:off x="7724662" y="473054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2" name="圆角矩形 31"/>
          <p:cNvSpPr/>
          <p:nvPr/>
        </p:nvSpPr>
        <p:spPr bwMode="auto">
          <a:xfrm>
            <a:off x="8320261" y="523246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262034" y="4069705"/>
            <a:ext cx="2090599" cy="226056"/>
            <a:chOff x="3340664" y="3236395"/>
            <a:chExt cx="1269761" cy="216024"/>
          </a:xfrm>
        </p:grpSpPr>
        <p:cxnSp>
          <p:nvCxnSpPr>
            <p:cNvPr id="33" name="直接连接符 32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4" name="直接连接符 33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35" name="直接连接符 34"/>
          <p:cNvCxnSpPr>
            <a:endCxn id="22" idx="1"/>
          </p:cNvCxnSpPr>
          <p:nvPr/>
        </p:nvCxnSpPr>
        <p:spPr bwMode="auto">
          <a:xfrm>
            <a:off x="1177230" y="4479300"/>
            <a:ext cx="908435" cy="393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flipV="1">
            <a:off x="1179514" y="4479300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37" name="组合 36"/>
          <p:cNvGrpSpPr/>
          <p:nvPr/>
        </p:nvGrpSpPr>
        <p:grpSpPr>
          <a:xfrm flipH="1">
            <a:off x="1362986" y="4911349"/>
            <a:ext cx="403471" cy="327973"/>
            <a:chOff x="3632014" y="4509120"/>
            <a:chExt cx="1269761" cy="216024"/>
          </a:xfrm>
        </p:grpSpPr>
        <p:cxnSp>
          <p:nvCxnSpPr>
            <p:cNvPr id="38" name="直接连接符 3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39" name="直接连接符 3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0" name="组合 39"/>
          <p:cNvGrpSpPr/>
          <p:nvPr/>
        </p:nvGrpSpPr>
        <p:grpSpPr>
          <a:xfrm flipH="1">
            <a:off x="4639591" y="4062861"/>
            <a:ext cx="2026702" cy="240357"/>
            <a:chOff x="3632014" y="4509120"/>
            <a:chExt cx="1269761" cy="216024"/>
          </a:xfrm>
        </p:grpSpPr>
        <p:cxnSp>
          <p:nvCxnSpPr>
            <p:cNvPr id="41" name="直接连接符 4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2" name="直接连接符 4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3" name="组合 42"/>
          <p:cNvGrpSpPr/>
          <p:nvPr/>
        </p:nvGrpSpPr>
        <p:grpSpPr>
          <a:xfrm>
            <a:off x="5562782" y="4478514"/>
            <a:ext cx="900100" cy="252028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" name="组合 8"/>
          <p:cNvGrpSpPr/>
          <p:nvPr/>
        </p:nvGrpSpPr>
        <p:grpSpPr>
          <a:xfrm>
            <a:off x="6826898" y="4474576"/>
            <a:ext cx="1111661" cy="269450"/>
            <a:chOff x="6986605" y="3644733"/>
            <a:chExt cx="896122" cy="259901"/>
          </a:xfrm>
        </p:grpSpPr>
        <p:cxnSp>
          <p:nvCxnSpPr>
            <p:cNvPr id="46" name="直接连接符 45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7" name="直接连接符 46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48" name="组合 47"/>
          <p:cNvGrpSpPr/>
          <p:nvPr/>
        </p:nvGrpSpPr>
        <p:grpSpPr>
          <a:xfrm flipH="1">
            <a:off x="2447988" y="4475421"/>
            <a:ext cx="859216" cy="257708"/>
            <a:chOff x="3632014" y="4509120"/>
            <a:chExt cx="1269761" cy="216024"/>
          </a:xfrm>
        </p:grpSpPr>
        <p:cxnSp>
          <p:nvCxnSpPr>
            <p:cNvPr id="49" name="直接连接符 4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0" name="直接连接符 4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1" name="组合 50"/>
          <p:cNvGrpSpPr/>
          <p:nvPr/>
        </p:nvGrpSpPr>
        <p:grpSpPr>
          <a:xfrm flipH="1">
            <a:off x="3471074" y="4911348"/>
            <a:ext cx="393823" cy="327973"/>
            <a:chOff x="3632014" y="4509120"/>
            <a:chExt cx="1269761" cy="216024"/>
          </a:xfrm>
        </p:grpSpPr>
        <p:cxnSp>
          <p:nvCxnSpPr>
            <p:cNvPr id="52" name="直接连接符 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3" name="直接连接符 5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4" name="组合 53"/>
          <p:cNvGrpSpPr/>
          <p:nvPr/>
        </p:nvGrpSpPr>
        <p:grpSpPr>
          <a:xfrm flipH="1">
            <a:off x="5757788" y="4886723"/>
            <a:ext cx="394145" cy="327973"/>
            <a:chOff x="3632014" y="4509120"/>
            <a:chExt cx="1269761" cy="216024"/>
          </a:xfrm>
        </p:grpSpPr>
        <p:cxnSp>
          <p:nvCxnSpPr>
            <p:cNvPr id="55" name="直接连接符 5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6" name="直接连接符 5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7" name="组合 56"/>
          <p:cNvGrpSpPr/>
          <p:nvPr/>
        </p:nvGrpSpPr>
        <p:grpSpPr>
          <a:xfrm flipH="1">
            <a:off x="8083802" y="4904487"/>
            <a:ext cx="415993" cy="327973"/>
            <a:chOff x="3632014" y="4509120"/>
            <a:chExt cx="1269761" cy="216024"/>
          </a:xfrm>
        </p:grpSpPr>
        <p:cxnSp>
          <p:nvCxnSpPr>
            <p:cNvPr id="58" name="直接连接符 5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60" name="直接连接符 59"/>
          <p:cNvCxnSpPr/>
          <p:nvPr/>
        </p:nvCxnSpPr>
        <p:spPr bwMode="auto">
          <a:xfrm>
            <a:off x="7310634" y="4901412"/>
            <a:ext cx="415670" cy="102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61" name="直接连接符 60"/>
          <p:cNvCxnSpPr/>
          <p:nvPr/>
        </p:nvCxnSpPr>
        <p:spPr bwMode="auto">
          <a:xfrm flipV="1">
            <a:off x="7326204" y="4895130"/>
            <a:ext cx="0" cy="3279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grpSp>
        <p:nvGrpSpPr>
          <p:cNvPr id="62" name="组合 61"/>
          <p:cNvGrpSpPr/>
          <p:nvPr/>
        </p:nvGrpSpPr>
        <p:grpSpPr>
          <a:xfrm>
            <a:off x="4953478" y="4899597"/>
            <a:ext cx="441506" cy="327973"/>
            <a:chOff x="3632014" y="4509120"/>
            <a:chExt cx="1269761" cy="216024"/>
          </a:xfrm>
        </p:grpSpPr>
        <p:cxnSp>
          <p:nvCxnSpPr>
            <p:cNvPr id="63" name="直接连接符 6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4" name="直接连接符 6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5" name="组合 64"/>
          <p:cNvGrpSpPr/>
          <p:nvPr/>
        </p:nvGrpSpPr>
        <p:grpSpPr>
          <a:xfrm>
            <a:off x="2769230" y="4909213"/>
            <a:ext cx="344851" cy="317360"/>
            <a:chOff x="3632014" y="4509120"/>
            <a:chExt cx="1269761" cy="216024"/>
          </a:xfrm>
        </p:grpSpPr>
        <p:cxnSp>
          <p:nvCxnSpPr>
            <p:cNvPr id="66" name="直接连接符 6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7" name="直接连接符 6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68" name="组合 67"/>
          <p:cNvGrpSpPr/>
          <p:nvPr/>
        </p:nvGrpSpPr>
        <p:grpSpPr>
          <a:xfrm>
            <a:off x="557274" y="4915286"/>
            <a:ext cx="448066" cy="327973"/>
            <a:chOff x="3632014" y="4509120"/>
            <a:chExt cx="1269761" cy="216024"/>
          </a:xfrm>
        </p:grpSpPr>
        <p:cxnSp>
          <p:nvCxnSpPr>
            <p:cNvPr id="69" name="直接连接符 6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直接连接符 6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71" name="直接连接符 70"/>
          <p:cNvCxnSpPr/>
          <p:nvPr/>
        </p:nvCxnSpPr>
        <p:spPr bwMode="auto">
          <a:xfrm flipH="1" flipV="1">
            <a:off x="4471673" y="3645024"/>
            <a:ext cx="0" cy="25596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/>
          </a:ln>
          <a:effectLst/>
        </p:spPr>
      </p:cxnSp>
      <p:sp>
        <p:nvSpPr>
          <p:cNvPr id="72" name="圆角矩形 71"/>
          <p:cNvSpPr/>
          <p:nvPr/>
        </p:nvSpPr>
        <p:spPr bwMode="auto">
          <a:xfrm>
            <a:off x="4283968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73" name="圆角矩形 72"/>
          <p:cNvSpPr/>
          <p:nvPr/>
        </p:nvSpPr>
        <p:spPr bwMode="auto">
          <a:xfrm>
            <a:off x="183939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4" name="组合 73"/>
          <p:cNvGrpSpPr/>
          <p:nvPr/>
        </p:nvGrpSpPr>
        <p:grpSpPr>
          <a:xfrm flipH="1">
            <a:off x="1938785" y="5413376"/>
            <a:ext cx="106319" cy="327973"/>
            <a:chOff x="3632014" y="4509120"/>
            <a:chExt cx="1269761" cy="216024"/>
          </a:xfrm>
        </p:grpSpPr>
        <p:cxnSp>
          <p:nvCxnSpPr>
            <p:cNvPr id="75" name="直接连接符 7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6" name="直接连接符 7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94" name="组合 93"/>
          <p:cNvGrpSpPr/>
          <p:nvPr/>
        </p:nvGrpSpPr>
        <p:grpSpPr>
          <a:xfrm>
            <a:off x="1456478" y="5423966"/>
            <a:ext cx="108459" cy="327973"/>
            <a:chOff x="3632014" y="4509120"/>
            <a:chExt cx="1269761" cy="216024"/>
          </a:xfrm>
        </p:grpSpPr>
        <p:cxnSp>
          <p:nvCxnSpPr>
            <p:cNvPr id="95" name="直接连接符 9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6" name="直接连接符 9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97" name="圆角矩形 96"/>
          <p:cNvSpPr/>
          <p:nvPr/>
        </p:nvSpPr>
        <p:spPr bwMode="auto">
          <a:xfrm>
            <a:off x="1259632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683568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99" name="组合 98"/>
          <p:cNvGrpSpPr/>
          <p:nvPr/>
        </p:nvGrpSpPr>
        <p:grpSpPr>
          <a:xfrm flipH="1">
            <a:off x="782955" y="5413198"/>
            <a:ext cx="106319" cy="327973"/>
            <a:chOff x="3632014" y="4509120"/>
            <a:chExt cx="1269761" cy="216024"/>
          </a:xfrm>
        </p:grpSpPr>
        <p:cxnSp>
          <p:nvCxnSpPr>
            <p:cNvPr id="100" name="直接连接符 9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1" name="直接连接符 10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02" name="组合 101"/>
          <p:cNvGrpSpPr/>
          <p:nvPr/>
        </p:nvGrpSpPr>
        <p:grpSpPr>
          <a:xfrm>
            <a:off x="300648" y="5423788"/>
            <a:ext cx="108459" cy="327973"/>
            <a:chOff x="3632014" y="4509120"/>
            <a:chExt cx="1269761" cy="216024"/>
          </a:xfrm>
        </p:grpSpPr>
        <p:cxnSp>
          <p:nvCxnSpPr>
            <p:cNvPr id="103" name="直接连接符 10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4" name="直接连接符 10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05" name="圆角矩形 104"/>
          <p:cNvSpPr/>
          <p:nvPr/>
        </p:nvSpPr>
        <p:spPr bwMode="auto">
          <a:xfrm>
            <a:off x="10750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圆角矩形 105"/>
          <p:cNvSpPr/>
          <p:nvPr/>
        </p:nvSpPr>
        <p:spPr bwMode="auto">
          <a:xfrm>
            <a:off x="284751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7" name="组合 106"/>
          <p:cNvGrpSpPr/>
          <p:nvPr/>
        </p:nvGrpSpPr>
        <p:grpSpPr>
          <a:xfrm flipH="1">
            <a:off x="2946897" y="5398810"/>
            <a:ext cx="106319" cy="327973"/>
            <a:chOff x="3632014" y="4509120"/>
            <a:chExt cx="1269761" cy="216024"/>
          </a:xfrm>
        </p:grpSpPr>
        <p:cxnSp>
          <p:nvCxnSpPr>
            <p:cNvPr id="108" name="直接连接符 10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9" name="直接连接符 10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0" name="组合 109"/>
          <p:cNvGrpSpPr/>
          <p:nvPr/>
        </p:nvGrpSpPr>
        <p:grpSpPr>
          <a:xfrm>
            <a:off x="2464590" y="5409400"/>
            <a:ext cx="108459" cy="327973"/>
            <a:chOff x="3632014" y="4509120"/>
            <a:chExt cx="1269761" cy="216024"/>
          </a:xfrm>
        </p:grpSpPr>
        <p:cxnSp>
          <p:nvCxnSpPr>
            <p:cNvPr id="111" name="直接连接符 11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2" name="直接连接符 11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圆角矩形 112"/>
          <p:cNvSpPr/>
          <p:nvPr/>
        </p:nvSpPr>
        <p:spPr bwMode="auto">
          <a:xfrm>
            <a:off x="226774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圆角矩形 113"/>
          <p:cNvSpPr/>
          <p:nvPr/>
        </p:nvSpPr>
        <p:spPr bwMode="auto">
          <a:xfrm>
            <a:off x="3968497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5" name="组合 114"/>
          <p:cNvGrpSpPr/>
          <p:nvPr/>
        </p:nvGrpSpPr>
        <p:grpSpPr>
          <a:xfrm flipH="1">
            <a:off x="4042643" y="5397287"/>
            <a:ext cx="106319" cy="327973"/>
            <a:chOff x="3632014" y="4509120"/>
            <a:chExt cx="1269761" cy="216024"/>
          </a:xfrm>
        </p:grpSpPr>
        <p:cxnSp>
          <p:nvCxnSpPr>
            <p:cNvPr id="116" name="直接连接符 11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7" name="直接连接符 11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18" name="组合 117"/>
          <p:cNvGrpSpPr/>
          <p:nvPr/>
        </p:nvGrpSpPr>
        <p:grpSpPr>
          <a:xfrm>
            <a:off x="3560336" y="5407877"/>
            <a:ext cx="108459" cy="327973"/>
            <a:chOff x="3632014" y="4509120"/>
            <a:chExt cx="1269761" cy="216024"/>
          </a:xfrm>
        </p:grpSpPr>
        <p:cxnSp>
          <p:nvCxnSpPr>
            <p:cNvPr id="119" name="直接连接符 11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0" name="直接连接符 11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1" name="圆角矩形 120"/>
          <p:cNvSpPr/>
          <p:nvPr/>
        </p:nvSpPr>
        <p:spPr bwMode="auto">
          <a:xfrm>
            <a:off x="3347864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2" name="圆角矩形 121"/>
          <p:cNvSpPr/>
          <p:nvPr/>
        </p:nvSpPr>
        <p:spPr bwMode="auto">
          <a:xfrm>
            <a:off x="5064799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20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3" name="组合 122"/>
          <p:cNvGrpSpPr/>
          <p:nvPr/>
        </p:nvGrpSpPr>
        <p:grpSpPr>
          <a:xfrm flipH="1">
            <a:off x="5138945" y="5390432"/>
            <a:ext cx="106319" cy="327973"/>
            <a:chOff x="3632014" y="4509120"/>
            <a:chExt cx="1269761" cy="216024"/>
          </a:xfrm>
        </p:grpSpPr>
        <p:cxnSp>
          <p:nvCxnSpPr>
            <p:cNvPr id="124" name="直接连接符 12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5" name="直接连接符 12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26" name="组合 125"/>
          <p:cNvGrpSpPr/>
          <p:nvPr/>
        </p:nvGrpSpPr>
        <p:grpSpPr>
          <a:xfrm>
            <a:off x="4656638" y="5401022"/>
            <a:ext cx="108459" cy="327973"/>
            <a:chOff x="3632014" y="4509120"/>
            <a:chExt cx="1269761" cy="216024"/>
          </a:xfrm>
        </p:grpSpPr>
        <p:cxnSp>
          <p:nvCxnSpPr>
            <p:cNvPr id="127" name="直接连接符 126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28" name="直接连接符 127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29" name="圆角矩形 128"/>
          <p:cNvSpPr/>
          <p:nvPr/>
        </p:nvSpPr>
        <p:spPr bwMode="auto">
          <a:xfrm>
            <a:off x="444416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圆角矩形 129"/>
          <p:cNvSpPr/>
          <p:nvPr/>
        </p:nvSpPr>
        <p:spPr bwMode="auto">
          <a:xfrm>
            <a:off x="627275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24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1" name="组合 130"/>
          <p:cNvGrpSpPr/>
          <p:nvPr/>
        </p:nvGrpSpPr>
        <p:grpSpPr>
          <a:xfrm flipH="1">
            <a:off x="6346899" y="5393932"/>
            <a:ext cx="106319" cy="327973"/>
            <a:chOff x="3632014" y="4509120"/>
            <a:chExt cx="1269761" cy="216024"/>
          </a:xfrm>
        </p:grpSpPr>
        <p:cxnSp>
          <p:nvCxnSpPr>
            <p:cNvPr id="132" name="直接连接符 13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3" name="直接连接符 13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4" name="组合 133"/>
          <p:cNvGrpSpPr/>
          <p:nvPr/>
        </p:nvGrpSpPr>
        <p:grpSpPr>
          <a:xfrm>
            <a:off x="5864592" y="5404522"/>
            <a:ext cx="108459" cy="327973"/>
            <a:chOff x="3632014" y="4509120"/>
            <a:chExt cx="1269761" cy="216024"/>
          </a:xfrm>
        </p:grpSpPr>
        <p:cxnSp>
          <p:nvCxnSpPr>
            <p:cNvPr id="135" name="直接连接符 13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7" name="圆角矩形 136"/>
          <p:cNvSpPr/>
          <p:nvPr/>
        </p:nvSpPr>
        <p:spPr bwMode="auto">
          <a:xfrm>
            <a:off x="565212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22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圆角矩形 137"/>
          <p:cNvSpPr/>
          <p:nvPr/>
        </p:nvSpPr>
        <p:spPr bwMode="auto">
          <a:xfrm>
            <a:off x="742086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27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39" name="组合 138"/>
          <p:cNvGrpSpPr/>
          <p:nvPr/>
        </p:nvGrpSpPr>
        <p:grpSpPr>
          <a:xfrm flipH="1">
            <a:off x="7495009" y="5393573"/>
            <a:ext cx="106319" cy="327973"/>
            <a:chOff x="3632014" y="4509120"/>
            <a:chExt cx="1269761" cy="216024"/>
          </a:xfrm>
        </p:grpSpPr>
        <p:cxnSp>
          <p:nvCxnSpPr>
            <p:cNvPr id="140" name="直接连接符 139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1" name="直接连接符 140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42" name="组合 141"/>
          <p:cNvGrpSpPr/>
          <p:nvPr/>
        </p:nvGrpSpPr>
        <p:grpSpPr>
          <a:xfrm>
            <a:off x="7012702" y="5404163"/>
            <a:ext cx="108459" cy="327973"/>
            <a:chOff x="3632014" y="4509120"/>
            <a:chExt cx="1269761" cy="216024"/>
          </a:xfrm>
        </p:grpSpPr>
        <p:cxnSp>
          <p:nvCxnSpPr>
            <p:cNvPr id="143" name="直接连接符 142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4" name="直接连接符 143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45" name="圆角矩形 144"/>
          <p:cNvSpPr/>
          <p:nvPr/>
        </p:nvSpPr>
        <p:spPr bwMode="auto">
          <a:xfrm>
            <a:off x="6800230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8607306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31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47" name="组合 146"/>
          <p:cNvGrpSpPr/>
          <p:nvPr/>
        </p:nvGrpSpPr>
        <p:grpSpPr>
          <a:xfrm flipH="1">
            <a:off x="8681452" y="5365352"/>
            <a:ext cx="106319" cy="327973"/>
            <a:chOff x="3632014" y="4509120"/>
            <a:chExt cx="1269761" cy="216024"/>
          </a:xfrm>
        </p:grpSpPr>
        <p:cxnSp>
          <p:nvCxnSpPr>
            <p:cNvPr id="148" name="直接连接符 14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49" name="直接连接符 14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50" name="组合 149"/>
          <p:cNvGrpSpPr/>
          <p:nvPr/>
        </p:nvGrpSpPr>
        <p:grpSpPr>
          <a:xfrm>
            <a:off x="8199145" y="5375942"/>
            <a:ext cx="108459" cy="327973"/>
            <a:chOff x="3632014" y="4509120"/>
            <a:chExt cx="1269761" cy="216024"/>
          </a:xfrm>
        </p:grpSpPr>
        <p:cxnSp>
          <p:nvCxnSpPr>
            <p:cNvPr id="151" name="直接连接符 15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2" name="直接连接符 15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53" name="圆角矩形 152"/>
          <p:cNvSpPr/>
          <p:nvPr/>
        </p:nvSpPr>
        <p:spPr bwMode="auto">
          <a:xfrm>
            <a:off x="7986673" y="5716439"/>
            <a:ext cx="360040" cy="360040"/>
          </a:xfrm>
          <a:prstGeom prst="roundRect">
            <a:avLst/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29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60" name="组合 159"/>
          <p:cNvGrpSpPr/>
          <p:nvPr/>
        </p:nvGrpSpPr>
        <p:grpSpPr>
          <a:xfrm>
            <a:off x="2262303" y="4059739"/>
            <a:ext cx="2013362" cy="226056"/>
            <a:chOff x="2270782" y="4069705"/>
            <a:chExt cx="2013362" cy="226056"/>
          </a:xfrm>
        </p:grpSpPr>
        <p:cxnSp>
          <p:nvCxnSpPr>
            <p:cNvPr id="161" name="直接连接符 160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2" name="直接连接符 16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3" name="组合 162"/>
          <p:cNvGrpSpPr/>
          <p:nvPr/>
        </p:nvGrpSpPr>
        <p:grpSpPr>
          <a:xfrm>
            <a:off x="1179514" y="4475421"/>
            <a:ext cx="910438" cy="226056"/>
            <a:chOff x="2270782" y="4069705"/>
            <a:chExt cx="2013362" cy="226056"/>
          </a:xfrm>
        </p:grpSpPr>
        <p:cxnSp>
          <p:nvCxnSpPr>
            <p:cNvPr id="164" name="直接连接符 163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5" name="直接连接符 164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2" name="组合 11"/>
          <p:cNvGrpSpPr/>
          <p:nvPr/>
        </p:nvGrpSpPr>
        <p:grpSpPr>
          <a:xfrm>
            <a:off x="567743" y="4911348"/>
            <a:ext cx="443004" cy="307044"/>
            <a:chOff x="946885" y="3361069"/>
            <a:chExt cx="384755" cy="226056"/>
          </a:xfrm>
        </p:grpSpPr>
        <p:cxnSp>
          <p:nvCxnSpPr>
            <p:cNvPr id="167" name="直接连接符 166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8" name="直接连接符 167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69" name="组合 168"/>
          <p:cNvGrpSpPr/>
          <p:nvPr/>
        </p:nvGrpSpPr>
        <p:grpSpPr>
          <a:xfrm flipH="1">
            <a:off x="759372" y="5414627"/>
            <a:ext cx="124295" cy="307044"/>
            <a:chOff x="946885" y="3361069"/>
            <a:chExt cx="384755" cy="226056"/>
          </a:xfrm>
        </p:grpSpPr>
        <p:cxnSp>
          <p:nvCxnSpPr>
            <p:cNvPr id="170" name="直接连接符 16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1" name="直接连接符 17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6" name="组合 155"/>
          <p:cNvGrpSpPr/>
          <p:nvPr/>
        </p:nvGrpSpPr>
        <p:grpSpPr>
          <a:xfrm flipH="1">
            <a:off x="4651090" y="4057879"/>
            <a:ext cx="2015201" cy="248066"/>
            <a:chOff x="2270782" y="4069705"/>
            <a:chExt cx="2013362" cy="226056"/>
          </a:xfrm>
        </p:grpSpPr>
        <p:cxnSp>
          <p:nvCxnSpPr>
            <p:cNvPr id="157" name="直接连接符 156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58" name="直接连接符 157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7030A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59" name="组合 158"/>
          <p:cNvGrpSpPr/>
          <p:nvPr/>
        </p:nvGrpSpPr>
        <p:grpSpPr>
          <a:xfrm>
            <a:off x="5558496" y="4469139"/>
            <a:ext cx="894277" cy="238236"/>
            <a:chOff x="2270782" y="4069705"/>
            <a:chExt cx="2013362" cy="226056"/>
          </a:xfrm>
        </p:grpSpPr>
        <p:cxnSp>
          <p:nvCxnSpPr>
            <p:cNvPr id="166" name="直接连接符 165"/>
            <p:cNvCxnSpPr/>
            <p:nvPr/>
          </p:nvCxnSpPr>
          <p:spPr bwMode="auto">
            <a:xfrm>
              <a:off x="2270782" y="4069705"/>
              <a:ext cx="2013362" cy="11304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2279530" y="4069705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79" name="组合 178"/>
          <p:cNvGrpSpPr/>
          <p:nvPr/>
        </p:nvGrpSpPr>
        <p:grpSpPr>
          <a:xfrm flipH="1">
            <a:off x="5743944" y="4904487"/>
            <a:ext cx="404599" cy="307044"/>
            <a:chOff x="946885" y="3361069"/>
            <a:chExt cx="384755" cy="226056"/>
          </a:xfrm>
        </p:grpSpPr>
        <p:cxnSp>
          <p:nvCxnSpPr>
            <p:cNvPr id="180" name="直接连接符 17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1" name="直接连接符 18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2" name="组合 181"/>
          <p:cNvGrpSpPr/>
          <p:nvPr/>
        </p:nvGrpSpPr>
        <p:grpSpPr>
          <a:xfrm flipH="1">
            <a:off x="6348520" y="5404163"/>
            <a:ext cx="113492" cy="307044"/>
            <a:chOff x="946885" y="3361069"/>
            <a:chExt cx="384755" cy="226056"/>
          </a:xfrm>
        </p:grpSpPr>
        <p:cxnSp>
          <p:nvCxnSpPr>
            <p:cNvPr id="183" name="直接连接符 182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4" name="直接连接符 183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grpSp>
        <p:nvGrpSpPr>
          <p:cNvPr id="187" name="组合 186"/>
          <p:cNvGrpSpPr/>
          <p:nvPr/>
        </p:nvGrpSpPr>
        <p:grpSpPr>
          <a:xfrm>
            <a:off x="586916" y="5906888"/>
            <a:ext cx="86044" cy="771297"/>
            <a:chOff x="946885" y="3361069"/>
            <a:chExt cx="384755" cy="226056"/>
          </a:xfrm>
        </p:grpSpPr>
        <p:cxnSp>
          <p:nvCxnSpPr>
            <p:cNvPr id="188" name="直接连接符 187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191" name="圆角矩形 190"/>
          <p:cNvSpPr/>
          <p:nvPr/>
        </p:nvSpPr>
        <p:spPr bwMode="auto">
          <a:xfrm>
            <a:off x="4284645" y="390098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15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99" name="组合 198"/>
          <p:cNvGrpSpPr/>
          <p:nvPr/>
        </p:nvGrpSpPr>
        <p:grpSpPr>
          <a:xfrm>
            <a:off x="6178920" y="5922957"/>
            <a:ext cx="118070" cy="755228"/>
            <a:chOff x="946885" y="3361069"/>
            <a:chExt cx="384755" cy="226056"/>
          </a:xfrm>
        </p:grpSpPr>
        <p:cxnSp>
          <p:nvCxnSpPr>
            <p:cNvPr id="200" name="直接连接符 199"/>
            <p:cNvCxnSpPr/>
            <p:nvPr/>
          </p:nvCxnSpPr>
          <p:spPr bwMode="auto">
            <a:xfrm flipV="1">
              <a:off x="946885" y="3361069"/>
              <a:ext cx="384755" cy="1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1" name="直接连接符 200"/>
            <p:cNvCxnSpPr/>
            <p:nvPr/>
          </p:nvCxnSpPr>
          <p:spPr bwMode="auto">
            <a:xfrm flipV="1">
              <a:off x="948557" y="3361069"/>
              <a:ext cx="0" cy="226056"/>
            </a:xfrm>
            <a:prstGeom prst="line">
              <a:avLst/>
            </a:prstGeom>
            <a:solidFill>
              <a:schemeClr val="accent1"/>
            </a:solidFill>
            <a:ln w="44450" cap="flat" cmpd="sng" algn="ctr">
              <a:solidFill>
                <a:schemeClr val="accent2">
                  <a:lumMod val="50000"/>
                </a:schemeClr>
              </a:solidFill>
              <a:prstDash val="solid"/>
              <a:round/>
              <a:headEnd type="none" w="lg" len="lg"/>
              <a:tailEnd type="none"/>
            </a:ln>
            <a:effectLst/>
          </p:spPr>
        </p:cxnSp>
      </p:grpSp>
      <p:sp>
        <p:nvSpPr>
          <p:cNvPr id="5" name="矩形 4"/>
          <p:cNvSpPr/>
          <p:nvPr/>
        </p:nvSpPr>
        <p:spPr>
          <a:xfrm>
            <a:off x="3618748" y="1620028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输出：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2" name="矩形 201"/>
          <p:cNvSpPr/>
          <p:nvPr/>
        </p:nvSpPr>
        <p:spPr>
          <a:xfrm>
            <a:off x="4499992" y="1620028"/>
            <a:ext cx="15905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9,12,14,15,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3" name="矩形 202"/>
          <p:cNvSpPr/>
          <p:nvPr/>
        </p:nvSpPr>
        <p:spPr>
          <a:xfrm>
            <a:off x="5940152" y="1620028"/>
            <a:ext cx="6495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4,7,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6442743" y="1620028"/>
            <a:ext cx="4171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5" name="矩形 204"/>
          <p:cNvSpPr/>
          <p:nvPr/>
        </p:nvSpPr>
        <p:spPr>
          <a:xfrm>
            <a:off x="6699572" y="1620028"/>
            <a:ext cx="9669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17,20,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206" name="矩形 205"/>
          <p:cNvSpPr/>
          <p:nvPr/>
        </p:nvSpPr>
        <p:spPr>
          <a:xfrm>
            <a:off x="7596336" y="1620028"/>
            <a:ext cx="502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endParaRPr lang="zh-CN" altLang="en-US" sz="2000" dirty="0">
              <a:solidFill>
                <a:srgbClr val="C00000"/>
              </a:solidFill>
            </a:endParaRPr>
          </a:p>
        </p:txBody>
      </p:sp>
      <p:sp>
        <p:nvSpPr>
          <p:cNvPr id="173" name="椭圆 172"/>
          <p:cNvSpPr/>
          <p:nvPr/>
        </p:nvSpPr>
        <p:spPr bwMode="auto">
          <a:xfrm>
            <a:off x="683568" y="6237312"/>
            <a:ext cx="360000" cy="360000"/>
          </a:xfrm>
          <a:prstGeom prst="ellipse">
            <a:avLst/>
          </a:prstGeom>
          <a:solidFill>
            <a:srgbClr val="C00000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1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884439" y="3104701"/>
            <a:ext cx="4928162" cy="43088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如何推广到二维及高维范围查询？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7509432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7" cy="2562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树的构造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核心思想：每次选取一个维度进行划分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点深度为偶（奇）时，则沿垂直（水平）方向切分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如何保证每次划分尽量居中？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3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每次切分都在中位点（对应坐标居中点），保证全树不高于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O(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logn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4682704"/>
      </p:ext>
    </p:extLst>
  </p:cSld>
  <p:clrMapOvr>
    <a:masterClrMapping/>
  </p:clrMapOvr>
  <p:transition advTm="157">
    <p:zoom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24343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树构造实例（示例代码方法）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559333" y="2030550"/>
            <a:ext cx="7842654" cy="2232248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27" name="直接连接符 526"/>
          <p:cNvCxnSpPr/>
          <p:nvPr/>
        </p:nvCxnSpPr>
        <p:spPr bwMode="auto">
          <a:xfrm>
            <a:off x="4375757" y="2030550"/>
            <a:ext cx="0" cy="223224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8" name="直接连接符 527"/>
          <p:cNvCxnSpPr/>
          <p:nvPr/>
        </p:nvCxnSpPr>
        <p:spPr bwMode="auto">
          <a:xfrm flipH="1">
            <a:off x="559333" y="3541301"/>
            <a:ext cx="3816424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1" name="圆角矩形 520"/>
          <p:cNvSpPr/>
          <p:nvPr/>
        </p:nvSpPr>
        <p:spPr bwMode="auto">
          <a:xfrm>
            <a:off x="1822802" y="334641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29" name="直接连接符 528"/>
          <p:cNvCxnSpPr/>
          <p:nvPr/>
        </p:nvCxnSpPr>
        <p:spPr bwMode="auto">
          <a:xfrm flipH="1">
            <a:off x="4375759" y="2793637"/>
            <a:ext cx="4026228" cy="109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4" name="圆角矩形 523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0" name="直接连接符 529"/>
          <p:cNvCxnSpPr/>
          <p:nvPr/>
        </p:nvCxnSpPr>
        <p:spPr bwMode="auto">
          <a:xfrm>
            <a:off x="6823333" y="2793637"/>
            <a:ext cx="8480" cy="146916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531" name="直接连接符 530"/>
          <p:cNvCxnSpPr/>
          <p:nvPr/>
        </p:nvCxnSpPr>
        <p:spPr bwMode="auto">
          <a:xfrm>
            <a:off x="2920307" y="2057426"/>
            <a:ext cx="14443" cy="148387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754730" y="22468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32" name="直接连接符 531"/>
          <p:cNvCxnSpPr/>
          <p:nvPr/>
        </p:nvCxnSpPr>
        <p:spPr bwMode="auto">
          <a:xfrm>
            <a:off x="1357008" y="3560313"/>
            <a:ext cx="10905" cy="72654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2" name="圆角矩形 521"/>
          <p:cNvSpPr/>
          <p:nvPr/>
        </p:nvSpPr>
        <p:spPr bwMode="auto">
          <a:xfrm>
            <a:off x="1179932" y="37824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390061" y="4635293"/>
            <a:ext cx="4404259" cy="954662"/>
            <a:chOff x="2479781" y="4490238"/>
            <a:chExt cx="4404259" cy="954662"/>
          </a:xfrm>
        </p:grpSpPr>
        <p:grpSp>
          <p:nvGrpSpPr>
            <p:cNvPr id="21" name="组合 20"/>
            <p:cNvGrpSpPr/>
            <p:nvPr/>
          </p:nvGrpSpPr>
          <p:grpSpPr>
            <a:xfrm>
              <a:off x="4502025" y="4490238"/>
              <a:ext cx="360040" cy="954662"/>
              <a:chOff x="4502025" y="4490238"/>
              <a:chExt cx="360040" cy="954662"/>
            </a:xfrm>
          </p:grpSpPr>
          <p:sp>
            <p:nvSpPr>
              <p:cNvPr id="200" name="圆角矩形 199"/>
              <p:cNvSpPr/>
              <p:nvPr/>
            </p:nvSpPr>
            <p:spPr bwMode="auto">
              <a:xfrm>
                <a:off x="4502025" y="4734899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99" name="直接连接符 198"/>
              <p:cNvCxnSpPr/>
              <p:nvPr/>
            </p:nvCxnSpPr>
            <p:spPr bwMode="auto">
              <a:xfrm flipH="1" flipV="1">
                <a:off x="4689420" y="4490238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  <p:sp>
            <p:nvSpPr>
              <p:cNvPr id="19" name="矩形 18"/>
              <p:cNvSpPr/>
              <p:nvPr/>
            </p:nvSpPr>
            <p:spPr>
              <a:xfrm>
                <a:off x="4508018" y="5075568"/>
                <a:ext cx="3401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endParaRPr lang="zh-CN" altLang="en-US" dirty="0"/>
              </a:p>
            </p:txBody>
          </p:sp>
        </p:grpSp>
        <p:grpSp>
          <p:nvGrpSpPr>
            <p:cNvPr id="150" name="组合 149"/>
            <p:cNvGrpSpPr/>
            <p:nvPr/>
          </p:nvGrpSpPr>
          <p:grpSpPr>
            <a:xfrm>
              <a:off x="2479781" y="4914919"/>
              <a:ext cx="2090599" cy="226056"/>
              <a:chOff x="3340664" y="3236395"/>
              <a:chExt cx="1269761" cy="216024"/>
            </a:xfrm>
          </p:grpSpPr>
          <p:cxnSp>
            <p:nvCxnSpPr>
              <p:cNvPr id="151" name="直接连接符 150"/>
              <p:cNvCxnSpPr/>
              <p:nvPr/>
            </p:nvCxnSpPr>
            <p:spPr bwMode="auto">
              <a:xfrm>
                <a:off x="3340664" y="3236395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52" name="直接连接符 151"/>
              <p:cNvCxnSpPr/>
              <p:nvPr/>
            </p:nvCxnSpPr>
            <p:spPr bwMode="auto">
              <a:xfrm flipV="1">
                <a:off x="3345977" y="3236395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58" name="组合 157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159" name="直接连接符 158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0" name="直接连接符 159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grpSp>
        <p:nvGrpSpPr>
          <p:cNvPr id="9" name="组合 8"/>
          <p:cNvGrpSpPr/>
          <p:nvPr/>
        </p:nvGrpSpPr>
        <p:grpSpPr>
          <a:xfrm>
            <a:off x="1305257" y="5293487"/>
            <a:ext cx="2129974" cy="678632"/>
            <a:chOff x="1394977" y="5148432"/>
            <a:chExt cx="2129974" cy="678632"/>
          </a:xfrm>
        </p:grpSpPr>
        <p:sp>
          <p:nvSpPr>
            <p:cNvPr id="139" name="圆角矩形 138"/>
            <p:cNvSpPr/>
            <p:nvPr/>
          </p:nvSpPr>
          <p:spPr bwMode="auto">
            <a:xfrm>
              <a:off x="2303412" y="5148432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3" name="矩形 532"/>
            <p:cNvSpPr/>
            <p:nvPr/>
          </p:nvSpPr>
          <p:spPr>
            <a:xfrm>
              <a:off x="2299547" y="5457732"/>
              <a:ext cx="34176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dirty="0"/>
            </a:p>
          </p:txBody>
        </p:sp>
        <p:cxnSp>
          <p:nvCxnSpPr>
            <p:cNvPr id="154" name="直接连接符 153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53" name="直接连接符 152"/>
            <p:cNvCxnSpPr>
              <a:endCxn id="139" idx="1"/>
            </p:cNvCxnSpPr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grpSp>
          <p:nvGrpSpPr>
            <p:cNvPr id="167" name="组合 166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68" name="直接连接符 167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9" name="直接连接符 168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38" name="圆角矩形 537"/>
          <p:cNvSpPr/>
          <p:nvPr/>
        </p:nvSpPr>
        <p:spPr bwMode="auto">
          <a:xfrm>
            <a:off x="4179924" y="296665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5" name="圆角矩形 544"/>
          <p:cNvSpPr/>
          <p:nvPr/>
        </p:nvSpPr>
        <p:spPr bwMode="auto">
          <a:xfrm>
            <a:off x="1822802" y="334819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00823B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圆角矩形 95"/>
          <p:cNvSpPr/>
          <p:nvPr/>
        </p:nvSpPr>
        <p:spPr bwMode="auto">
          <a:xfrm>
            <a:off x="1179931" y="3782086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7030A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圆角矩形 96"/>
          <p:cNvSpPr/>
          <p:nvPr/>
        </p:nvSpPr>
        <p:spPr bwMode="auto">
          <a:xfrm>
            <a:off x="2754730" y="2244302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FFFF00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圆角矩形 97"/>
          <p:cNvSpPr/>
          <p:nvPr/>
        </p:nvSpPr>
        <p:spPr bwMode="auto">
          <a:xfrm>
            <a:off x="5097512" y="2592857"/>
            <a:ext cx="360040" cy="360040"/>
          </a:xfrm>
          <a:prstGeom prst="roundRect">
            <a:avLst>
              <a:gd name="adj" fmla="val 50000"/>
            </a:avLst>
          </a:prstGeom>
          <a:solidFill>
            <a:srgbClr val="99FF33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65180" y="5744315"/>
            <a:ext cx="1903519" cy="700950"/>
            <a:chOff x="2554900" y="5599260"/>
            <a:chExt cx="1903519" cy="700950"/>
          </a:xfrm>
        </p:grpSpPr>
        <p:sp>
          <p:nvSpPr>
            <p:cNvPr id="518" name="圆角矩形 51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6" name="矩形 535"/>
            <p:cNvSpPr/>
            <p:nvPr/>
          </p:nvSpPr>
          <p:spPr>
            <a:xfrm>
              <a:off x="3363167" y="5930878"/>
              <a:ext cx="35779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dirty="0"/>
            </a:p>
          </p:txBody>
        </p:sp>
        <p:grpSp>
          <p:nvGrpSpPr>
            <p:cNvPr id="101" name="组合 100"/>
            <p:cNvGrpSpPr/>
            <p:nvPr/>
          </p:nvGrpSpPr>
          <p:grpSpPr>
            <a:xfrm flipH="1">
              <a:off x="3700435" y="5750215"/>
              <a:ext cx="403471" cy="209101"/>
              <a:chOff x="3632014" y="4509120"/>
              <a:chExt cx="1269761" cy="137727"/>
            </a:xfrm>
          </p:grpSpPr>
          <p:cxnSp>
            <p:nvCxnSpPr>
              <p:cNvPr id="102" name="直接连接符 10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3" name="直接连接符 102"/>
              <p:cNvCxnSpPr/>
              <p:nvPr/>
            </p:nvCxnSpPr>
            <p:spPr bwMode="auto">
              <a:xfrm flipV="1">
                <a:off x="3632014" y="4509121"/>
                <a:ext cx="5312" cy="1377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04" name="组合 103"/>
            <p:cNvGrpSpPr/>
            <p:nvPr/>
          </p:nvGrpSpPr>
          <p:grpSpPr>
            <a:xfrm>
              <a:off x="2894723" y="5754144"/>
              <a:ext cx="448066" cy="205164"/>
              <a:chOff x="3632014" y="4509120"/>
              <a:chExt cx="1269761" cy="135134"/>
            </a:xfrm>
          </p:grpSpPr>
          <p:cxnSp>
            <p:nvCxnSpPr>
              <p:cNvPr id="105" name="直接连接符 10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6" name="直接连接符 105"/>
              <p:cNvCxnSpPr/>
              <p:nvPr/>
            </p:nvCxnSpPr>
            <p:spPr bwMode="auto">
              <a:xfrm flipV="1">
                <a:off x="3632014" y="4509121"/>
                <a:ext cx="5314" cy="13513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8" name="矩形 107"/>
            <p:cNvSpPr/>
            <p:nvPr/>
          </p:nvSpPr>
          <p:spPr>
            <a:xfrm>
              <a:off x="3786440" y="5976299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/>
            <p:cNvSpPr/>
            <p:nvPr/>
          </p:nvSpPr>
          <p:spPr>
            <a:xfrm>
              <a:off x="2554900" y="5982661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11" name="直接连接符 110"/>
          <p:cNvCxnSpPr/>
          <p:nvPr/>
        </p:nvCxnSpPr>
        <p:spPr bwMode="auto">
          <a:xfrm>
            <a:off x="7499786" y="2030550"/>
            <a:ext cx="0" cy="77408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4762803" y="5734295"/>
            <a:ext cx="1868914" cy="698215"/>
            <a:chOff x="4852523" y="5589240"/>
            <a:chExt cx="1868914" cy="698215"/>
          </a:xfrm>
        </p:grpSpPr>
        <p:grpSp>
          <p:nvGrpSpPr>
            <p:cNvPr id="173" name="组合 172"/>
            <p:cNvGrpSpPr/>
            <p:nvPr/>
          </p:nvGrpSpPr>
          <p:grpSpPr>
            <a:xfrm flipH="1">
              <a:off x="5975535" y="5731929"/>
              <a:ext cx="394145" cy="227363"/>
              <a:chOff x="3632014" y="4509120"/>
              <a:chExt cx="1269761" cy="149756"/>
            </a:xfrm>
          </p:grpSpPr>
          <p:cxnSp>
            <p:nvCxnSpPr>
              <p:cNvPr id="174" name="直接连接符 17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8" name="直接连接符 177"/>
              <p:cNvCxnSpPr/>
              <p:nvPr/>
            </p:nvCxnSpPr>
            <p:spPr bwMode="auto">
              <a:xfrm flipV="1">
                <a:off x="3632014" y="4509121"/>
                <a:ext cx="5312" cy="149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84" name="组合 183"/>
            <p:cNvGrpSpPr/>
            <p:nvPr/>
          </p:nvGrpSpPr>
          <p:grpSpPr>
            <a:xfrm>
              <a:off x="5171225" y="5744815"/>
              <a:ext cx="441506" cy="225622"/>
              <a:chOff x="3632014" y="4509120"/>
              <a:chExt cx="1269761" cy="148609"/>
            </a:xfrm>
          </p:grpSpPr>
          <p:cxnSp>
            <p:nvCxnSpPr>
              <p:cNvPr id="186" name="直接连接符 185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87" name="直接连接符 186"/>
              <p:cNvCxnSpPr/>
              <p:nvPr/>
            </p:nvCxnSpPr>
            <p:spPr bwMode="auto">
              <a:xfrm flipV="1">
                <a:off x="3632014" y="4509121"/>
                <a:ext cx="5312" cy="1486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519" name="圆角矩形 518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7" name="矩形 536"/>
            <p:cNvSpPr/>
            <p:nvPr/>
          </p:nvSpPr>
          <p:spPr>
            <a:xfrm>
              <a:off x="5636385" y="5918123"/>
              <a:ext cx="3161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</a:t>
              </a:r>
              <a:endParaRPr lang="zh-CN" altLang="en-US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604945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矩形 131"/>
            <p:cNvSpPr/>
            <p:nvPr/>
          </p:nvSpPr>
          <p:spPr>
            <a:xfrm>
              <a:off x="4852523" y="5968285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20168" y="5747552"/>
            <a:ext cx="1884174" cy="698215"/>
            <a:chOff x="7209888" y="5602497"/>
            <a:chExt cx="1884174" cy="698215"/>
          </a:xfrm>
        </p:grpSpPr>
        <p:grpSp>
          <p:nvGrpSpPr>
            <p:cNvPr id="116" name="组合 115"/>
            <p:cNvGrpSpPr/>
            <p:nvPr/>
          </p:nvGrpSpPr>
          <p:grpSpPr>
            <a:xfrm flipH="1">
              <a:off x="8345999" y="5745194"/>
              <a:ext cx="394145" cy="223091"/>
              <a:chOff x="3632014" y="4509120"/>
              <a:chExt cx="1269761" cy="146942"/>
            </a:xfrm>
          </p:grpSpPr>
          <p:cxnSp>
            <p:nvCxnSpPr>
              <p:cNvPr id="117" name="直接连接符 116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8" name="直接连接符 117"/>
              <p:cNvCxnSpPr/>
              <p:nvPr/>
            </p:nvCxnSpPr>
            <p:spPr bwMode="auto">
              <a:xfrm flipV="1">
                <a:off x="3632014" y="4509121"/>
                <a:ext cx="5312" cy="14694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21" name="组合 120"/>
            <p:cNvGrpSpPr/>
            <p:nvPr/>
          </p:nvGrpSpPr>
          <p:grpSpPr>
            <a:xfrm>
              <a:off x="7541689" y="5758063"/>
              <a:ext cx="441506" cy="218231"/>
              <a:chOff x="3632014" y="4509120"/>
              <a:chExt cx="1269761" cy="143741"/>
            </a:xfrm>
          </p:grpSpPr>
          <p:cxnSp>
            <p:nvCxnSpPr>
              <p:cNvPr id="122" name="直接连接符 12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23" name="直接连接符 122"/>
              <p:cNvCxnSpPr/>
              <p:nvPr/>
            </p:nvCxnSpPr>
            <p:spPr bwMode="auto">
              <a:xfrm flipH="1" flipV="1">
                <a:off x="3637326" y="4509121"/>
                <a:ext cx="24380" cy="14374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26" name="圆角矩形 125"/>
            <p:cNvSpPr/>
            <p:nvPr/>
          </p:nvSpPr>
          <p:spPr bwMode="auto">
            <a:xfrm>
              <a:off x="7969861" y="5602497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8006849" y="5931380"/>
              <a:ext cx="36740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dirty="0"/>
            </a:p>
          </p:txBody>
        </p:sp>
        <p:sp>
          <p:nvSpPr>
            <p:cNvPr id="133" name="矩形 132"/>
            <p:cNvSpPr/>
            <p:nvPr/>
          </p:nvSpPr>
          <p:spPr>
            <a:xfrm>
              <a:off x="8422083" y="5948900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矩形 133"/>
            <p:cNvSpPr/>
            <p:nvPr/>
          </p:nvSpPr>
          <p:spPr>
            <a:xfrm>
              <a:off x="7209888" y="5970433"/>
              <a:ext cx="67197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NULL</a:t>
              </a:r>
              <a:endParaRPr lang="zh-CN" altLang="en-US" sz="1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44614" y="5734295"/>
            <a:ext cx="1914654" cy="710970"/>
            <a:chOff x="434334" y="5589240"/>
            <a:chExt cx="1914654" cy="710970"/>
          </a:xfrm>
        </p:grpSpPr>
        <p:grpSp>
          <p:nvGrpSpPr>
            <p:cNvPr id="11" name="组合 10"/>
            <p:cNvGrpSpPr/>
            <p:nvPr/>
          </p:nvGrpSpPr>
          <p:grpSpPr>
            <a:xfrm>
              <a:off x="434334" y="5589240"/>
              <a:ext cx="1914654" cy="696419"/>
              <a:chOff x="434334" y="5589240"/>
              <a:chExt cx="1914654" cy="696419"/>
            </a:xfrm>
          </p:grpSpPr>
          <p:grpSp>
            <p:nvGrpSpPr>
              <p:cNvPr id="155" name="组合 154"/>
              <p:cNvGrpSpPr/>
              <p:nvPr/>
            </p:nvGrpSpPr>
            <p:grpSpPr>
              <a:xfrm flipH="1">
                <a:off x="1580733" y="5756575"/>
                <a:ext cx="403471" cy="226099"/>
                <a:chOff x="3632014" y="4509120"/>
                <a:chExt cx="1269761" cy="148923"/>
              </a:xfrm>
            </p:grpSpPr>
            <p:cxnSp>
              <p:nvCxnSpPr>
                <p:cNvPr id="156" name="直接连接符 155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57" name="直接连接符 156"/>
                <p:cNvCxnSpPr/>
                <p:nvPr/>
              </p:nvCxnSpPr>
              <p:spPr bwMode="auto">
                <a:xfrm flipV="1">
                  <a:off x="3632014" y="4509121"/>
                  <a:ext cx="5312" cy="148922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grpSp>
            <p:nvGrpSpPr>
              <p:cNvPr id="191" name="组合 190"/>
              <p:cNvGrpSpPr/>
              <p:nvPr/>
            </p:nvGrpSpPr>
            <p:grpSpPr>
              <a:xfrm>
                <a:off x="775021" y="5760491"/>
                <a:ext cx="448066" cy="222157"/>
                <a:chOff x="3632014" y="4509120"/>
                <a:chExt cx="1269761" cy="146327"/>
              </a:xfrm>
            </p:grpSpPr>
            <p:cxnSp>
              <p:nvCxnSpPr>
                <p:cNvPr id="193" name="直接连接符 192"/>
                <p:cNvCxnSpPr/>
                <p:nvPr/>
              </p:nvCxnSpPr>
              <p:spPr bwMode="auto">
                <a:xfrm>
                  <a:off x="3632014" y="4509120"/>
                  <a:ext cx="1269761" cy="0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95" name="直接连接符 194"/>
                <p:cNvCxnSpPr/>
                <p:nvPr/>
              </p:nvCxnSpPr>
              <p:spPr bwMode="auto">
                <a:xfrm flipV="1">
                  <a:off x="3632014" y="4509122"/>
                  <a:ext cx="5314" cy="146325"/>
                </a:xfrm>
                <a:prstGeom prst="line">
                  <a:avLst/>
                </a:prstGeom>
                <a:solidFill>
                  <a:schemeClr val="accent1"/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stealth" w="lg" len="lg"/>
                  <a:tailEnd type="none"/>
                </a:ln>
                <a:effectLst/>
              </p:spPr>
            </p:cxnSp>
          </p:grpSp>
          <p:sp>
            <p:nvSpPr>
              <p:cNvPr id="517" name="圆角矩形 516"/>
              <p:cNvSpPr/>
              <p:nvPr/>
            </p:nvSpPr>
            <p:spPr bwMode="auto">
              <a:xfrm>
                <a:off x="1213857" y="5589240"/>
                <a:ext cx="360040" cy="360040"/>
              </a:xfrm>
              <a:prstGeom prst="roundRect">
                <a:avLst>
                  <a:gd name="adj" fmla="val 50000"/>
                </a:avLst>
              </a:prstGeom>
              <a:solidFill>
                <a:schemeClr val="tx1"/>
              </a:solidFill>
              <a:ln w="3175" algn="ctr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lIns="36000" tIns="91446" rIns="0" bIns="91446" rtlCol="0" anchor="ctr"/>
              <a:lstStyle/>
              <a:p>
                <a:pPr algn="ctr"/>
                <a:r>
                  <a:rPr lang="en-US" altLang="zh-CN" sz="5400" b="1" dirty="0">
                    <a:solidFill>
                      <a:schemeClr val="bg1"/>
                    </a:solidFill>
                    <a:latin typeface="Times New Roman" panose="02020603050405020304" pitchFamily="18" charset="0"/>
                    <a:ea typeface="黑体" pitchFamily="2" charset="-122"/>
                    <a:cs typeface="Times New Roman" panose="02020603050405020304" pitchFamily="18" charset="0"/>
                  </a:rPr>
                  <a:t>|</a:t>
                </a:r>
                <a:endParaRPr lang="zh-CN" altLang="en-US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矩形 2"/>
              <p:cNvSpPr/>
              <p:nvPr/>
            </p:nvSpPr>
            <p:spPr>
              <a:xfrm>
                <a:off x="1677009" y="5977882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0" name="矩形 99"/>
              <p:cNvSpPr/>
              <p:nvPr/>
            </p:nvSpPr>
            <p:spPr>
              <a:xfrm>
                <a:off x="434334" y="5970433"/>
                <a:ext cx="671979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NULL</a:t>
                </a:r>
                <a:endParaRPr lang="zh-CN" altLang="en-US" sz="14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35" name="矩形 534"/>
            <p:cNvSpPr/>
            <p:nvPr/>
          </p:nvSpPr>
          <p:spPr>
            <a:xfrm>
              <a:off x="1204219" y="5930878"/>
              <a:ext cx="360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dirty="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690809" y="5284825"/>
            <a:ext cx="2375777" cy="704511"/>
            <a:chOff x="5780529" y="5139770"/>
            <a:chExt cx="2375777" cy="704511"/>
          </a:xfrm>
        </p:grpSpPr>
        <p:sp>
          <p:nvSpPr>
            <p:cNvPr id="516" name="圆角矩形 515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534" name="矩形 533"/>
            <p:cNvSpPr/>
            <p:nvPr/>
          </p:nvSpPr>
          <p:spPr>
            <a:xfrm>
              <a:off x="6462519" y="5474949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F</a:t>
              </a:r>
              <a:endParaRPr lang="zh-CN" altLang="en-US" dirty="0"/>
            </a:p>
          </p:txBody>
        </p:sp>
        <p:grpSp>
          <p:nvGrpSpPr>
            <p:cNvPr id="164" name="组合 163"/>
            <p:cNvGrpSpPr/>
            <p:nvPr/>
          </p:nvGrpSpPr>
          <p:grpSpPr>
            <a:xfrm>
              <a:off x="7044645" y="5319790"/>
              <a:ext cx="1111661" cy="269450"/>
              <a:chOff x="6986605" y="3644733"/>
              <a:chExt cx="896122" cy="259901"/>
            </a:xfrm>
          </p:grpSpPr>
          <p:cxnSp>
            <p:nvCxnSpPr>
              <p:cNvPr id="165" name="直接连接符 164"/>
              <p:cNvCxnSpPr/>
              <p:nvPr/>
            </p:nvCxnSpPr>
            <p:spPr bwMode="auto">
              <a:xfrm flipH="1" flipV="1">
                <a:off x="6986605" y="3644733"/>
                <a:ext cx="892667" cy="39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6" name="直接连接符 165"/>
              <p:cNvCxnSpPr/>
              <p:nvPr/>
            </p:nvCxnSpPr>
            <p:spPr bwMode="auto">
              <a:xfrm flipH="1" flipV="1">
                <a:off x="7882727" y="3648669"/>
                <a:ext cx="0" cy="25596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grpSp>
          <p:nvGrpSpPr>
            <p:cNvPr id="161" name="组合 160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62" name="直接连接符 161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63" name="直接连接符 162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</p:grpSp>
      <p:sp>
        <p:nvSpPr>
          <p:cNvPr id="523" name="圆角矩形 522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7" name="圆角矩形 546"/>
          <p:cNvSpPr/>
          <p:nvPr/>
        </p:nvSpPr>
        <p:spPr bwMode="auto">
          <a:xfrm>
            <a:off x="7319766" y="231797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45283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44" name="圆角矩形 543"/>
          <p:cNvSpPr/>
          <p:nvPr/>
        </p:nvSpPr>
        <p:spPr bwMode="auto">
          <a:xfrm>
            <a:off x="6644204" y="35138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0842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0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3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9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"/>
                            </p:stCondLst>
                            <p:childTnLst>
                              <p:par>
                                <p:cTn id="90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8" grpId="0" animBg="1"/>
      <p:bldP spid="545" grpId="0" animBg="1"/>
      <p:bldP spid="96" grpId="0" animBg="1"/>
      <p:bldP spid="97" grpId="0" animBg="1"/>
      <p:bldP spid="98" grpId="0" animBg="1"/>
      <p:bldP spid="547" grpId="0" animBg="1"/>
      <p:bldP spid="5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伸展树：一种平衡二叉搜索树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4585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除了拥有二叉查找树的性质之外，伸展树还具有的一个特点是：当某个节点被访问时，伸展树会通过旋转使该节点成为树根。这样做的好处是，下次要访问该节点时，能够迅速的访问到该节点。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在每次查找之后对树进行重构，把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被查找的条目搬移到离树根近一些的地方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伸展树应运而生，它是一种自调整形式的二叉查找树，它会沿着从某个节点到树根之间的路径，通过一系列的旋转把这个节点搬移到树根去。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2463613"/>
      </p:ext>
    </p:extLst>
  </p:cSld>
  <p:clrMapOvr>
    <a:masterClrMapping/>
  </p:clrMapOvr>
  <p:transition advTm="157">
    <p:zoom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912169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6445" y="3663463"/>
            <a:ext cx="529340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0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x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方向划分，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y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方向划分</a:t>
            </a:r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m_pLeftChild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左孩子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m_pRightChild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右孩子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9886" y="2499344"/>
            <a:ext cx="46381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: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public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char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m_data;  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点数据的类型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51520" y="5301144"/>
            <a:ext cx="3456384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067944" y="5269955"/>
            <a:ext cx="4572000" cy="13542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存放矩形区域左下和右上坐标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m_minCoor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m_maxCoor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81232" y="1666049"/>
            <a:ext cx="4749783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sz="1600" dirty="0"/>
              <a:t>       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double</a:t>
            </a:r>
            <a:r>
              <a:rPr lang="en-US" altLang="zh-CN" sz="1600" dirty="0"/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[2];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点的坐标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721032" y="3355686"/>
            <a:ext cx="1872208" cy="1012737"/>
            <a:chOff x="6660232" y="2485896"/>
            <a:chExt cx="1872208" cy="1012737"/>
          </a:xfrm>
        </p:grpSpPr>
        <p:grpSp>
          <p:nvGrpSpPr>
            <p:cNvPr id="4" name="组合 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3" name="文本框 2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93990" y="3355686"/>
            <a:ext cx="1872208" cy="1012737"/>
            <a:chOff x="6660232" y="2485896"/>
            <a:chExt cx="1872208" cy="1012737"/>
          </a:xfrm>
        </p:grpSpPr>
        <p:grpSp>
          <p:nvGrpSpPr>
            <p:cNvPr id="17" name="组合 16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5809337" y="1924148"/>
            <a:ext cx="1872208" cy="1012737"/>
            <a:chOff x="6660232" y="2485896"/>
            <a:chExt cx="1872208" cy="1012737"/>
          </a:xfrm>
        </p:grpSpPr>
        <p:grpSp>
          <p:nvGrpSpPr>
            <p:cNvPr id="24" name="组合 23"/>
            <p:cNvGrpSpPr/>
            <p:nvPr/>
          </p:nvGrpSpPr>
          <p:grpSpPr>
            <a:xfrm>
              <a:off x="6660232" y="2485896"/>
              <a:ext cx="1872208" cy="655072"/>
              <a:chOff x="6660232" y="2485896"/>
              <a:chExt cx="1872208" cy="655072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6660232" y="2485897"/>
                <a:ext cx="864096" cy="307777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m_data</a:t>
                </a:r>
                <a:endParaRPr lang="zh-CN" altLang="en-US" sz="1400" dirty="0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7596336" y="2485896"/>
                <a:ext cx="936104" cy="307777"/>
              </a:xfrm>
              <a:prstGeom prst="rect">
                <a:avLst/>
              </a:prstGeom>
              <a:solidFill>
                <a:srgbClr val="FFFFCC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m_vector</a:t>
                </a:r>
                <a:endParaRPr lang="zh-CN" altLang="en-US" sz="1400" dirty="0"/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6660232" y="2833191"/>
                <a:ext cx="1872208" cy="307777"/>
              </a:xfrm>
              <a:prstGeom prst="rect">
                <a:avLst/>
              </a:prstGeom>
              <a:solidFill>
                <a:srgbClr val="99CC00"/>
              </a:solidFill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 err="1"/>
                  <a:t>m_dimension</a:t>
                </a:r>
                <a:endParaRPr lang="zh-CN" altLang="en-US" sz="1400" dirty="0"/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6660232" y="3190856"/>
              <a:ext cx="864096" cy="30777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m_pLeft</a:t>
              </a:r>
              <a:endParaRPr lang="zh-CN" altLang="en-US" sz="1400" dirty="0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589254" y="3190856"/>
              <a:ext cx="943186" cy="307777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/>
                <a:t>m_pRight</a:t>
              </a:r>
              <a:endParaRPr lang="zh-CN" altLang="en-US" sz="1400" dirty="0"/>
            </a:p>
          </p:txBody>
        </p:sp>
      </p:grpSp>
      <p:sp>
        <p:nvSpPr>
          <p:cNvPr id="15" name="矩形 14"/>
          <p:cNvSpPr/>
          <p:nvPr/>
        </p:nvSpPr>
        <p:spPr bwMode="auto">
          <a:xfrm>
            <a:off x="5775671" y="188315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4692687" y="3311400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6853242" y="3313708"/>
            <a:ext cx="1939540" cy="1090938"/>
          </a:xfrm>
          <a:prstGeom prst="rect">
            <a:avLst/>
          </a:prstGeom>
          <a:noFill/>
          <a:ln w="1587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33" name="直接箭头连接符 32"/>
          <p:cNvCxnSpPr>
            <a:endCxn id="15" idx="0"/>
          </p:cNvCxnSpPr>
          <p:nvPr/>
        </p:nvCxnSpPr>
        <p:spPr bwMode="auto">
          <a:xfrm>
            <a:off x="6745441" y="1419662"/>
            <a:ext cx="0" cy="4634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39" name="直接箭头连接符 38"/>
          <p:cNvCxnSpPr>
            <a:endCxn id="31" idx="0"/>
          </p:cNvCxnSpPr>
          <p:nvPr/>
        </p:nvCxnSpPr>
        <p:spPr bwMode="auto">
          <a:xfrm flipH="1">
            <a:off x="5662457" y="2974096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2" name="直接箭头连接符 41"/>
          <p:cNvCxnSpPr>
            <a:endCxn id="32" idx="0"/>
          </p:cNvCxnSpPr>
          <p:nvPr/>
        </p:nvCxnSpPr>
        <p:spPr bwMode="auto">
          <a:xfrm>
            <a:off x="7715211" y="2968493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sp>
        <p:nvSpPr>
          <p:cNvPr id="45" name="矩形 44"/>
          <p:cNvSpPr/>
          <p:nvPr/>
        </p:nvSpPr>
        <p:spPr>
          <a:xfrm>
            <a:off x="5492595" y="1329365"/>
            <a:ext cx="23374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m_pRoot</a:t>
            </a:r>
            <a:endParaRPr lang="zh-CN" altLang="en-US" dirty="0"/>
          </a:p>
        </p:txBody>
      </p:sp>
      <p:cxnSp>
        <p:nvCxnSpPr>
          <p:cNvPr id="47" name="直接箭头连接符 46"/>
          <p:cNvCxnSpPr/>
          <p:nvPr/>
        </p:nvCxnSpPr>
        <p:spPr bwMode="auto">
          <a:xfrm flipH="1">
            <a:off x="4579473" y="4411647"/>
            <a:ext cx="113214" cy="33730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8" name="直接箭头连接符 47"/>
          <p:cNvCxnSpPr/>
          <p:nvPr/>
        </p:nvCxnSpPr>
        <p:spPr bwMode="auto">
          <a:xfrm>
            <a:off x="6632227" y="4406044"/>
            <a:ext cx="33297" cy="33207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49" name="直接箭头连接符 48"/>
          <p:cNvCxnSpPr/>
          <p:nvPr/>
        </p:nvCxnSpPr>
        <p:spPr bwMode="auto">
          <a:xfrm>
            <a:off x="6853242" y="4411647"/>
            <a:ext cx="0" cy="33261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  <p:cxnSp>
        <p:nvCxnSpPr>
          <p:cNvPr id="50" name="直接箭头连接符 49"/>
          <p:cNvCxnSpPr/>
          <p:nvPr/>
        </p:nvCxnSpPr>
        <p:spPr bwMode="auto">
          <a:xfrm>
            <a:off x="8792782" y="4406044"/>
            <a:ext cx="107801" cy="345215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ysDash"/>
            <a:round/>
            <a:headEnd type="none" w="lg" len="lg"/>
            <a:tailEnd type="stealth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1497233850"/>
      </p:ext>
    </p:extLst>
  </p:cSld>
  <p:clrMapOvr>
    <a:masterClrMapping/>
  </p:clrMapOvr>
  <p:transition advTm="157">
    <p:zoom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树构造实现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9512" y="1610272"/>
            <a:ext cx="9289031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在深度为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的层次，构造一棵对应于（子）集合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pointList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（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pL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)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的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(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子）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2d-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.empty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())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NULL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   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确定划分方向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findMedialPoint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sz="1600" b="1" kern="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                  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确定中位点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左右子树的点集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for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0;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&lt;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.size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();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++)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medianP.isBigger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点的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dimension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轴坐标小于中位点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归入左子树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medianP.isSmaller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轴坐标小于中位点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归入右子树</a:t>
            </a:r>
            <a:endParaRPr lang="en-US" altLang="zh-CN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else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medianP.isEqual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多个点落在中位线的情况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	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pListRight.push_back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[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]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除了中位点外其它归入右子树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endParaRPr lang="zh-CN" altLang="en-US" sz="16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sz="1600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new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mediaP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创建子树根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,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复制节点数据为</a:t>
            </a:r>
            <a:r>
              <a:rPr lang="en-US" altLang="zh-CN" sz="1600" b="1" kern="0" dirty="0" err="1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mediaP</a:t>
            </a:r>
            <a:endParaRPr lang="en-US" altLang="zh-CN" sz="1600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pListLeft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构建左子树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     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buildTree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pListRight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sz="1600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+ 1);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深度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d+1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构建右子树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m_dimesion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= dimension;                 </a:t>
            </a:r>
            <a:r>
              <a:rPr lang="en-US" altLang="zh-CN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sz="1600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设置节点的分割轴方向</a:t>
            </a:r>
          </a:p>
          <a:p>
            <a:r>
              <a:rPr lang="en-US" altLang="zh-CN" sz="1600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return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sz="16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pTreeNode</a:t>
            </a:r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sz="16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sz="16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47882"/>
      </p:ext>
    </p:extLst>
  </p:cSld>
  <p:clrMapOvr>
    <a:masterClrMapping/>
  </p:clrMapOvr>
  <p:transition advTm="157">
    <p:zoom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548868" y="3727405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57948" y="5578785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8" name="矩形 37"/>
          <p:cNvSpPr/>
          <p:nvPr/>
        </p:nvSpPr>
        <p:spPr bwMode="auto">
          <a:xfrm>
            <a:off x="547953" y="3720820"/>
            <a:ext cx="3821389" cy="1830838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3" name="矩形 52"/>
          <p:cNvSpPr/>
          <p:nvPr/>
        </p:nvSpPr>
        <p:spPr bwMode="auto">
          <a:xfrm>
            <a:off x="6801985" y="4457008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17640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树的范围查询（代码方法）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给定目标搜索区域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与节点矩形区域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v</a:t>
            </a: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判断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是否与节点所对应的元素形成的分割线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无限长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是否相交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若不相交，则可对应减枝相应的左子树或右子树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若相交，则根据相交线划分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20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，递归进入左右子树判断，并判断该节点元素是否在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内（若是输出）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2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 bwMode="auto">
          <a:xfrm>
            <a:off x="4947240" y="4327667"/>
            <a:ext cx="1615241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8" name="直接连接符 27"/>
          <p:cNvCxnSpPr/>
          <p:nvPr/>
        </p:nvCxnSpPr>
        <p:spPr bwMode="auto">
          <a:xfrm>
            <a:off x="5221613" y="3727405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flipH="1" flipV="1">
            <a:off x="548868" y="5560953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 flipH="1" flipV="1">
            <a:off x="5229390" y="4446464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798983" y="4446464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>
            <a:off x="4364264" y="3727405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2598152" y="5563710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flipH="1">
            <a:off x="548867" y="5770183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flipH="1" flipV="1">
            <a:off x="5229389" y="4678591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>
            <a:off x="5877460" y="3727405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39" name="圆角矩形 38"/>
          <p:cNvSpPr/>
          <p:nvPr/>
        </p:nvSpPr>
        <p:spPr bwMode="auto">
          <a:xfrm>
            <a:off x="7497641" y="426684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0" name="圆角矩形 39"/>
          <p:cNvSpPr/>
          <p:nvPr/>
        </p:nvSpPr>
        <p:spPr bwMode="auto">
          <a:xfrm>
            <a:off x="6634818" y="56716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1" name="圆角矩形 40"/>
          <p:cNvSpPr/>
          <p:nvPr/>
        </p:nvSpPr>
        <p:spPr bwMode="auto">
          <a:xfrm>
            <a:off x="4185272" y="48134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2" name="圆角矩形 41"/>
          <p:cNvSpPr/>
          <p:nvPr/>
        </p:nvSpPr>
        <p:spPr bwMode="auto">
          <a:xfrm>
            <a:off x="2853124" y="536349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圆角矩形 42"/>
          <p:cNvSpPr/>
          <p:nvPr/>
        </p:nvSpPr>
        <p:spPr bwMode="auto">
          <a:xfrm>
            <a:off x="2421076" y="579956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圆角矩形 43"/>
          <p:cNvSpPr/>
          <p:nvPr/>
        </p:nvSpPr>
        <p:spPr bwMode="auto">
          <a:xfrm>
            <a:off x="1339282" y="558169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圆角矩形 44"/>
          <p:cNvSpPr/>
          <p:nvPr/>
        </p:nvSpPr>
        <p:spPr bwMode="auto">
          <a:xfrm>
            <a:off x="5044178" y="509436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圆角矩形 45"/>
          <p:cNvSpPr/>
          <p:nvPr/>
        </p:nvSpPr>
        <p:spPr bwMode="auto">
          <a:xfrm>
            <a:off x="6165492" y="447968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圆角矩形 46"/>
          <p:cNvSpPr/>
          <p:nvPr/>
        </p:nvSpPr>
        <p:spPr bwMode="auto">
          <a:xfrm>
            <a:off x="5697440" y="3814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圆角矩形 47"/>
          <p:cNvSpPr/>
          <p:nvPr/>
        </p:nvSpPr>
        <p:spPr bwMode="auto">
          <a:xfrm>
            <a:off x="4184244" y="48121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9" name="圆角矩形 48"/>
          <p:cNvSpPr/>
          <p:nvPr/>
        </p:nvSpPr>
        <p:spPr bwMode="auto">
          <a:xfrm>
            <a:off x="6165492" y="44792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0" name="圆角矩形 49"/>
          <p:cNvSpPr/>
          <p:nvPr/>
        </p:nvSpPr>
        <p:spPr bwMode="auto">
          <a:xfrm>
            <a:off x="5041593" y="50892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1" name="直接连接符 50"/>
          <p:cNvCxnSpPr/>
          <p:nvPr/>
        </p:nvCxnSpPr>
        <p:spPr bwMode="auto">
          <a:xfrm flipH="1" flipV="1">
            <a:off x="551834" y="4153353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" name="圆角矩形 51"/>
          <p:cNvSpPr/>
          <p:nvPr/>
        </p:nvSpPr>
        <p:spPr bwMode="auto">
          <a:xfrm>
            <a:off x="3309756" y="396762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5660291" y="5060399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3" name="矩形 2"/>
          <p:cNvSpPr/>
          <p:nvPr/>
        </p:nvSpPr>
        <p:spPr>
          <a:xfrm>
            <a:off x="3367926" y="561845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1641670" y="451476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028560" y="506039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31933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53" grpId="0" animBg="1"/>
      <p:bldP spid="3" grpId="0"/>
      <p:bldP spid="54" grpId="0"/>
      <p:bldP spid="5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611560" y="1700808"/>
            <a:ext cx="7842654" cy="2552477"/>
          </a:xfrm>
          <a:prstGeom prst="rect">
            <a:avLst/>
          </a:prstGeom>
          <a:solidFill>
            <a:srgbClr val="FFCCCC">
              <a:alpha val="44000"/>
            </a:srgb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7" name="矩形 36"/>
          <p:cNvSpPr/>
          <p:nvPr/>
        </p:nvSpPr>
        <p:spPr bwMode="auto">
          <a:xfrm>
            <a:off x="5017412" y="2295842"/>
            <a:ext cx="1692188" cy="1182498"/>
          </a:xfrm>
          <a:prstGeom prst="rect">
            <a:avLst/>
          </a:prstGeom>
          <a:solidFill>
            <a:srgbClr val="99FF33">
              <a:alpha val="27000"/>
            </a:srgbClr>
          </a:solidFill>
          <a:ln w="25400" algn="ctr">
            <a:solidFill>
              <a:schemeClr val="tx1"/>
            </a:solidFill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284305" y="1700808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611560" y="3534356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5292082" y="2419867"/>
            <a:ext cx="3162132" cy="710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861675" y="2419867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426956" y="1700808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660844" y="3537113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611559" y="3743586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5292081" y="2651994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940152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树的范围查询（代码方法）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5106870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6228184" y="24530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760132" y="178764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580732" y="5559421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952664" y="5556025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5171225" y="5547669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4493705" y="4293096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2303412" y="49512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479781" y="4717777"/>
            <a:ext cx="2090599" cy="226056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2217228" y="5291343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4857338" y="4710933"/>
            <a:ext cx="2209555" cy="918964"/>
            <a:chOff x="4857338" y="4908075"/>
            <a:chExt cx="2209555" cy="918964"/>
          </a:xfrm>
        </p:grpSpPr>
        <p:sp>
          <p:nvSpPr>
            <p:cNvPr id="82" name="圆角矩形 81"/>
            <p:cNvSpPr/>
            <p:nvPr/>
          </p:nvSpPr>
          <p:spPr bwMode="auto">
            <a:xfrm>
              <a:off x="6690367" y="513977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0" rIns="0" bIns="144000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—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83" name="组合 82"/>
            <p:cNvGrpSpPr/>
            <p:nvPr/>
          </p:nvGrpSpPr>
          <p:grpSpPr>
            <a:xfrm flipH="1">
              <a:off x="4857338" y="4908075"/>
              <a:ext cx="2026702" cy="240357"/>
              <a:chOff x="3632014" y="4509120"/>
              <a:chExt cx="1269761" cy="216024"/>
            </a:xfrm>
          </p:grpSpPr>
          <p:cxnSp>
            <p:nvCxnSpPr>
              <p:cNvPr id="85" name="直接连接符 84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86" name="直接连接符 85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84" name="矩形 83"/>
            <p:cNvSpPr/>
            <p:nvPr/>
          </p:nvSpPr>
          <p:spPr>
            <a:xfrm>
              <a:off x="6720323" y="5488485"/>
              <a:ext cx="34657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</a:t>
              </a:r>
              <a:endParaRPr lang="zh-CN" altLang="en-US" sz="1600" dirty="0"/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2665735" y="5123493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599397" y="5126586"/>
            <a:ext cx="1081232" cy="955454"/>
            <a:chOff x="5599397" y="5323728"/>
            <a:chExt cx="1081232" cy="955454"/>
          </a:xfrm>
        </p:grpSpPr>
        <p:sp>
          <p:nvSpPr>
            <p:cNvPr id="111" name="圆角矩形 110"/>
            <p:cNvSpPr/>
            <p:nvPr/>
          </p:nvSpPr>
          <p:spPr bwMode="auto">
            <a:xfrm>
              <a:off x="559939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12" name="组合 111"/>
            <p:cNvGrpSpPr/>
            <p:nvPr/>
          </p:nvGrpSpPr>
          <p:grpSpPr>
            <a:xfrm>
              <a:off x="5780529" y="5323728"/>
              <a:ext cx="900100" cy="252028"/>
              <a:chOff x="3632014" y="4509120"/>
              <a:chExt cx="1269761" cy="216024"/>
            </a:xfrm>
          </p:grpSpPr>
          <p:cxnSp>
            <p:nvCxnSpPr>
              <p:cNvPr id="114" name="直接连接符 113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15" name="直接连接符 114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13" name="矩形 112"/>
            <p:cNvSpPr/>
            <p:nvPr/>
          </p:nvSpPr>
          <p:spPr>
            <a:xfrm>
              <a:off x="5661483" y="5940628"/>
              <a:ext cx="36260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 </a:t>
              </a:r>
              <a:endParaRPr lang="zh-CN" altLang="en-US" sz="1600" dirty="0"/>
            </a:p>
          </p:txBody>
        </p:sp>
      </p:grpSp>
      <p:sp>
        <p:nvSpPr>
          <p:cNvPr id="128" name="圆角矩形 127"/>
          <p:cNvSpPr/>
          <p:nvPr/>
        </p:nvSpPr>
        <p:spPr bwMode="auto">
          <a:xfrm>
            <a:off x="7963398" y="537369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8017406" y="5721903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7044645" y="5122648"/>
            <a:ext cx="1111661" cy="26945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33" name="组合 132"/>
          <p:cNvGrpSpPr/>
          <p:nvPr/>
        </p:nvGrpSpPr>
        <p:grpSpPr>
          <a:xfrm>
            <a:off x="1218205" y="5108970"/>
            <a:ext cx="1089555" cy="921620"/>
            <a:chOff x="1213857" y="5324514"/>
            <a:chExt cx="1089555" cy="921620"/>
          </a:xfrm>
        </p:grpSpPr>
        <p:sp>
          <p:nvSpPr>
            <p:cNvPr id="134" name="圆角矩形 133"/>
            <p:cNvSpPr/>
            <p:nvPr/>
          </p:nvSpPr>
          <p:spPr bwMode="auto">
            <a:xfrm>
              <a:off x="1213857" y="558924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135" name="直接连接符 134"/>
            <p:cNvCxnSpPr/>
            <p:nvPr/>
          </p:nvCxnSpPr>
          <p:spPr bwMode="auto">
            <a:xfrm flipV="1">
              <a:off x="1397261" y="5324514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394977" y="5324514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137" name="矩形 136"/>
            <p:cNvSpPr/>
            <p:nvPr/>
          </p:nvSpPr>
          <p:spPr>
            <a:xfrm>
              <a:off x="1226501" y="5907580"/>
              <a:ext cx="341760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</a:t>
              </a:r>
              <a:endParaRPr lang="zh-CN" altLang="en-US" sz="1600" dirty="0"/>
            </a:p>
          </p:txBody>
        </p:sp>
      </p:grpSp>
      <p:sp>
        <p:nvSpPr>
          <p:cNvPr id="157" name="圆角矩形 156"/>
          <p:cNvSpPr/>
          <p:nvPr/>
        </p:nvSpPr>
        <p:spPr bwMode="auto">
          <a:xfrm>
            <a:off x="4988251" y="588142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4748605" y="6077481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5341717" y="6068074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9" name="圆角矩形 138"/>
          <p:cNvSpPr/>
          <p:nvPr/>
        </p:nvSpPr>
        <p:spPr bwMode="auto">
          <a:xfrm>
            <a:off x="6228184" y="245268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2" name="圆角矩形 141"/>
          <p:cNvSpPr/>
          <p:nvPr/>
        </p:nvSpPr>
        <p:spPr bwMode="auto">
          <a:xfrm>
            <a:off x="5106822" y="306777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3" name="直接连接符 142"/>
          <p:cNvCxnSpPr/>
          <p:nvPr/>
        </p:nvCxnSpPr>
        <p:spPr bwMode="auto">
          <a:xfrm flipH="1" flipV="1">
            <a:off x="614526" y="2126756"/>
            <a:ext cx="3812430" cy="6464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654902" y="58867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568718" y="6226770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839432" y="5563207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549291" y="588340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703314" y="5592962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962014" y="5596748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687355" y="5892673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1019976" y="6070488"/>
            <a:ext cx="342195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78676" y="6074274"/>
            <a:ext cx="369715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57467" y="636558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971600" y="637019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5035415" y="6217571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4225894" y="6372438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5254961" y="6377049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965921" y="582364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8308814" y="5555980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7586661" y="5559766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7138009" y="585108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8292855" y="585569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783942" y="59209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669573" y="624890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3151657" y="6096450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2410357" y="6100236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2074214" y="6391550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3103281" y="6396161"/>
            <a:ext cx="813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8" name="矩形 207"/>
          <p:cNvSpPr/>
          <p:nvPr/>
        </p:nvSpPr>
        <p:spPr bwMode="auto">
          <a:xfrm>
            <a:off x="608340" y="3549560"/>
            <a:ext cx="4692505" cy="722619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565" y="5088227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148" y="546255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1503" y="582364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3777" y="541868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7941" y="591157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8756" y="6331898"/>
            <a:ext cx="599661" cy="45041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3739" y="5871244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0" name="矩形 139"/>
          <p:cNvSpPr/>
          <p:nvPr/>
        </p:nvSpPr>
        <p:spPr>
          <a:xfrm>
            <a:off x="5790898" y="2988005"/>
            <a:ext cx="399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endParaRPr lang="zh-CN" altLang="en-US" sz="2400" dirty="0"/>
          </a:p>
        </p:txBody>
      </p:sp>
      <p:sp>
        <p:nvSpPr>
          <p:cNvPr id="141" name="矩形 140"/>
          <p:cNvSpPr/>
          <p:nvPr/>
        </p:nvSpPr>
        <p:spPr bwMode="auto">
          <a:xfrm>
            <a:off x="605567" y="1673454"/>
            <a:ext cx="3821389" cy="1882863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pic>
        <p:nvPicPr>
          <p:cNvPr id="14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590" y="612449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2" name="圆角矩形 521"/>
          <p:cNvSpPr/>
          <p:nvPr/>
        </p:nvSpPr>
        <p:spPr bwMode="auto">
          <a:xfrm>
            <a:off x="2483768" y="37729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915816" y="333690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1401974" y="35551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3372448" y="19410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247964" y="27868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5" name="矩形 144"/>
          <p:cNvSpPr/>
          <p:nvPr/>
        </p:nvSpPr>
        <p:spPr bwMode="auto">
          <a:xfrm>
            <a:off x="6852910" y="2419867"/>
            <a:ext cx="1586439" cy="182412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697510" y="36450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7560333" y="22402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3367926" y="3596587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1641670" y="24928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7028560" y="3038529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494244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139" grpId="0" animBg="1"/>
      <p:bldP spid="142" grpId="0" animBg="1"/>
      <p:bldP spid="208" grpId="0" animBg="1"/>
      <p:bldP spid="140" grpId="0"/>
      <p:bldP spid="141" grpId="0" animBg="1"/>
      <p:bldP spid="145" grpId="0" animBg="1"/>
      <p:bldP spid="149" grpId="0"/>
      <p:bldP spid="150" grpId="0"/>
      <p:bldP spid="151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树范围查询实现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528" y="1556792"/>
            <a:ext cx="8712968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std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vector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&lt;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&gt;&amp;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递归搜索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范围内的点，返回于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result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节点为空返回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获得当前分割轴方向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flag 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.intersect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判断节点与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交叠情况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(flag &lt; 0)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只有左子树相交的情况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(flag &gt; 0)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只有右子树相交的情况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{       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左右子树都相交的情况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RecArea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.split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划分区域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m_pLeft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smallerR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Search_R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m_pRight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biggerR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              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分别在左右子树搜索，搜索区域划分为小区域</a:t>
            </a:r>
            <a:endParaRPr lang="en-US" altLang="zh-CN" b="1" kern="0" dirty="0">
              <a:solidFill>
                <a:srgbClr val="CC0000"/>
              </a:solidFill>
              <a:latin typeface="Consolas" panose="020B0609020204030204" pitchFamily="49" charset="0"/>
              <a:ea typeface="隶书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area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.include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result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.push_back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 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 // </a:t>
            </a:r>
            <a:r>
              <a:rPr lang="zh-CN" altLang="en-US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后序遍历判断，节点是否属于</a:t>
            </a:r>
            <a:r>
              <a:rPr lang="en-US" altLang="zh-CN" b="1" kern="0" dirty="0">
                <a:solidFill>
                  <a:srgbClr val="CC0000"/>
                </a:solidFill>
                <a:latin typeface="Consolas" panose="020B0609020204030204" pitchFamily="49" charset="0"/>
                <a:ea typeface="隶书" pitchFamily="49" charset="-122"/>
              </a:rPr>
              <a:t>R</a:t>
            </a:r>
            <a:endParaRPr lang="en-US" altLang="zh-CN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9282409"/>
      </p:ext>
    </p:extLst>
  </p:cSld>
  <p:clrMapOvr>
    <a:masterClrMapping/>
  </p:clrMapOvr>
  <p:transition advTm="157">
    <p:zoom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370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查询：目标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与各个结点的比较结果向下访问</a:t>
            </a: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-Tree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，直至叶结点。</a:t>
            </a: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与结点的比较指的是将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对应于结点中的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维度上的值与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进行比较，若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Q(k) &lt; m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，则访问左子树，否则访问右子树。达到叶子结点时，计算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与叶子结点上保存的数据之间的距离，记录下最小距离对应的数据点，记为当前“最近邻点”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080316512"/>
      </p:ext>
    </p:extLst>
  </p:cSld>
  <p:clrMapOvr>
    <a:masterClrMapping/>
  </p:clrMapOvr>
  <p:transition advTm="157">
    <p:zoom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623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最近邻查询基本思想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Backtracking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 为找到离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更近的“最近邻点”。即判断未被访问过的分支里是否还有离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更近的点，它们之间的距离小于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与其父结点下的未被访问过的分支之间的距离小于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，则认为该分支中存在离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更近的数据，进入该结点，进行（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）步骤一样的查找过程，如果找到更近的数据点，则更新为当前的“最近邻点”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，并更新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与其父结点下的未被访问过的分支之间的距离大于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2400" b="1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，则说明该分支内不存在与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更近的点。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回溯的判断过程是从下往上进行的，直到回溯到根结点时已经不存在与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更近的分支为止。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Aft>
                <a:spcPts val="600"/>
              </a:spcAft>
              <a:buClr>
                <a:srgbClr val="C00000"/>
              </a:buClr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6796566"/>
      </p:ext>
    </p:extLst>
  </p:cSld>
  <p:clrMapOvr>
    <a:masterClrMapping/>
  </p:clrMapOvr>
  <p:transition advTm="157">
    <p:zoom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395537" y="407707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5068282" y="4091527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7" name="直接连接符 6"/>
          <p:cNvCxnSpPr/>
          <p:nvPr/>
        </p:nvCxnSpPr>
        <p:spPr bwMode="auto">
          <a:xfrm flipH="1" flipV="1">
            <a:off x="395537" y="5925075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8" name="直接连接符 7"/>
          <p:cNvCxnSpPr/>
          <p:nvPr/>
        </p:nvCxnSpPr>
        <p:spPr bwMode="auto">
          <a:xfrm flipH="1" flipV="1">
            <a:off x="5076059" y="4810586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9" name="直接连接符 8"/>
          <p:cNvCxnSpPr/>
          <p:nvPr/>
        </p:nvCxnSpPr>
        <p:spPr bwMode="auto">
          <a:xfrm flipH="1">
            <a:off x="6645652" y="4810586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" name="直接连接符 9"/>
          <p:cNvCxnSpPr/>
          <p:nvPr/>
        </p:nvCxnSpPr>
        <p:spPr bwMode="auto">
          <a:xfrm>
            <a:off x="4462961" y="4091527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1" name="直接连接符 10"/>
          <p:cNvCxnSpPr/>
          <p:nvPr/>
        </p:nvCxnSpPr>
        <p:spPr bwMode="auto">
          <a:xfrm>
            <a:off x="2444821" y="5927832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" name="直接连接符 11"/>
          <p:cNvCxnSpPr/>
          <p:nvPr/>
        </p:nvCxnSpPr>
        <p:spPr bwMode="auto">
          <a:xfrm flipH="1">
            <a:off x="395536" y="6134305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3" name="直接连接符 12"/>
          <p:cNvCxnSpPr/>
          <p:nvPr/>
        </p:nvCxnSpPr>
        <p:spPr bwMode="auto">
          <a:xfrm flipH="1" flipV="1">
            <a:off x="5076058" y="5042713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4" name="直接连接符 13"/>
          <p:cNvCxnSpPr/>
          <p:nvPr/>
        </p:nvCxnSpPr>
        <p:spPr bwMode="auto">
          <a:xfrm>
            <a:off x="5724129" y="4091527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7" name="圆角矩形 16"/>
          <p:cNvSpPr/>
          <p:nvPr/>
        </p:nvSpPr>
        <p:spPr bwMode="auto">
          <a:xfrm>
            <a:off x="4282941" y="48490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圆角矩形 18"/>
          <p:cNvSpPr/>
          <p:nvPr/>
        </p:nvSpPr>
        <p:spPr bwMode="auto">
          <a:xfrm>
            <a:off x="2267745" y="616368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圆角矩形 19"/>
          <p:cNvSpPr/>
          <p:nvPr/>
        </p:nvSpPr>
        <p:spPr bwMode="auto">
          <a:xfrm>
            <a:off x="1185951" y="594582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3" name="直接连接符 22"/>
          <p:cNvCxnSpPr/>
          <p:nvPr/>
        </p:nvCxnSpPr>
        <p:spPr bwMode="auto">
          <a:xfrm flipH="1">
            <a:off x="398503" y="4511255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6" name="圆角矩形 25"/>
          <p:cNvSpPr/>
          <p:nvPr/>
        </p:nvSpPr>
        <p:spPr bwMode="auto">
          <a:xfrm>
            <a:off x="6041241" y="443046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930196" y="4144296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 bwMode="auto">
          <a:xfrm>
            <a:off x="5544109" y="417836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椭圆 29"/>
          <p:cNvSpPr/>
          <p:nvPr/>
        </p:nvSpPr>
        <p:spPr bwMode="auto">
          <a:xfrm>
            <a:off x="5697353" y="4117233"/>
            <a:ext cx="1034887" cy="967951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5746586" y="4355994"/>
            <a:ext cx="468210" cy="26666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7" name="圆角矩形 26"/>
          <p:cNvSpPr/>
          <p:nvPr/>
        </p:nvSpPr>
        <p:spPr bwMode="auto">
          <a:xfrm>
            <a:off x="4890847" y="545849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圆角矩形 15"/>
          <p:cNvSpPr/>
          <p:nvPr/>
        </p:nvSpPr>
        <p:spPr bwMode="auto">
          <a:xfrm>
            <a:off x="6481487" y="6035743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圆角矩形 20"/>
          <p:cNvSpPr/>
          <p:nvPr/>
        </p:nvSpPr>
        <p:spPr bwMode="auto">
          <a:xfrm>
            <a:off x="6012161" y="484380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 bwMode="auto">
          <a:xfrm>
            <a:off x="6967310" y="463411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46" name="矩形 45"/>
          <p:cNvSpPr/>
          <p:nvPr/>
        </p:nvSpPr>
        <p:spPr bwMode="auto">
          <a:xfrm>
            <a:off x="5077078" y="4810587"/>
            <a:ext cx="2537841" cy="1824121"/>
          </a:xfrm>
          <a:prstGeom prst="rect">
            <a:avLst/>
          </a:prstGeom>
          <a:solidFill>
            <a:srgbClr val="FFFF00">
              <a:alpha val="71000"/>
            </a:srgb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689648" cy="289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将查询数据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从根开始，根据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所在的子树区域，沿节点的对应子树向下遍历到叶子节点，一旦此过程有新的节点与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距离降低，更新最小距离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回溯未访问过的，可能更小距离的分支。如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点在查询后落到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叶子节点，产生最小距离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Min=Dis(IP)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，但在其它未访问子树，如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的左子树内的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节点，存在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D(FP)&lt;Min</a:t>
            </a:r>
          </a:p>
        </p:txBody>
      </p:sp>
      <p:sp>
        <p:nvSpPr>
          <p:cNvPr id="33" name="矩形 32"/>
          <p:cNvSpPr/>
          <p:nvPr/>
        </p:nvSpPr>
        <p:spPr>
          <a:xfrm>
            <a:off x="7695667" y="4391545"/>
            <a:ext cx="141579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图中判断跳进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节点分支的条件为：</a:t>
            </a:r>
            <a:endParaRPr lang="en-US" altLang="zh-CN" sz="20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Min&gt;</a:t>
            </a:r>
            <a:r>
              <a:rPr lang="en-US" altLang="zh-CN" sz="2000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sz="20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  <a:endParaRPr lang="zh-CN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 bwMode="auto">
          <a:xfrm>
            <a:off x="6237252" y="4617415"/>
            <a:ext cx="0" cy="19317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7" name="矩形 46"/>
          <p:cNvSpPr/>
          <p:nvPr/>
        </p:nvSpPr>
        <p:spPr>
          <a:xfrm>
            <a:off x="5462820" y="5309407"/>
            <a:ext cx="90938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不可减枝！</a:t>
            </a:r>
            <a:endParaRPr lang="zh-CN" altLang="en-US" sz="2400" dirty="0">
              <a:solidFill>
                <a:srgbClr val="C00000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2923309" y="544729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/>
        </p:nvSpPr>
        <p:spPr bwMode="auto">
          <a:xfrm>
            <a:off x="2384385" y="4810586"/>
            <a:ext cx="1170055" cy="1154730"/>
          </a:xfrm>
          <a:prstGeom prst="ellipse">
            <a:avLst/>
          </a:prstGeom>
          <a:noFill/>
          <a:ln w="3175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rgbClr val="7030A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54" name="直接连接符 53"/>
          <p:cNvCxnSpPr/>
          <p:nvPr/>
        </p:nvCxnSpPr>
        <p:spPr bwMode="auto">
          <a:xfrm flipV="1">
            <a:off x="2881027" y="5381776"/>
            <a:ext cx="112041" cy="54073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8" name="圆角矩形 17"/>
          <p:cNvSpPr/>
          <p:nvPr/>
        </p:nvSpPr>
        <p:spPr bwMode="auto">
          <a:xfrm>
            <a:off x="2699793" y="572762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/>
          <p:cNvCxnSpPr/>
          <p:nvPr/>
        </p:nvCxnSpPr>
        <p:spPr bwMode="auto">
          <a:xfrm flipH="1">
            <a:off x="2987824" y="4511255"/>
            <a:ext cx="5244" cy="861961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66FF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48" name="圆角矩形 47"/>
          <p:cNvSpPr/>
          <p:nvPr/>
        </p:nvSpPr>
        <p:spPr bwMode="auto">
          <a:xfrm>
            <a:off x="2813048" y="520175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9" name="矩形 58"/>
          <p:cNvSpPr/>
          <p:nvPr/>
        </p:nvSpPr>
        <p:spPr bwMode="auto">
          <a:xfrm>
            <a:off x="394516" y="4062263"/>
            <a:ext cx="4068445" cy="463802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444315" y="3987996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24" name="圆角矩形 23"/>
          <p:cNvSpPr/>
          <p:nvPr/>
        </p:nvSpPr>
        <p:spPr bwMode="auto">
          <a:xfrm>
            <a:off x="3156425" y="433174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7445987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 animBg="1"/>
      <p:bldP spid="46" grpId="0" animBg="1"/>
      <p:bldP spid="33" grpId="0"/>
      <p:bldP spid="47" grpId="0"/>
      <p:bldP spid="52" grpId="0"/>
      <p:bldP spid="53" grpId="0" animBg="1"/>
      <p:bldP spid="59" grpId="0" animBg="1"/>
      <p:bldP spid="6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3" name="直接连接符 132"/>
          <p:cNvCxnSpPr/>
          <p:nvPr/>
        </p:nvCxnSpPr>
        <p:spPr bwMode="auto">
          <a:xfrm>
            <a:off x="2655997" y="2458477"/>
            <a:ext cx="2130578" cy="81743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3190778" y="2800879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7346176" y="2095438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120" y="509528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1" name="文本框 140"/>
          <p:cNvSpPr txBox="1"/>
          <p:nvPr/>
        </p:nvSpPr>
        <p:spPr>
          <a:xfrm>
            <a:off x="7339903" y="2860739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Dis(PB)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7298743" y="3631233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pic>
        <p:nvPicPr>
          <p:cNvPr id="15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19" y="556765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314155" y="4329993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5" name="直接连接符 204"/>
          <p:cNvCxnSpPr/>
          <p:nvPr/>
        </p:nvCxnSpPr>
        <p:spPr bwMode="auto">
          <a:xfrm flipH="1">
            <a:off x="2618175" y="2451076"/>
            <a:ext cx="46071" cy="112685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0" name="矩形 209"/>
          <p:cNvSpPr/>
          <p:nvPr/>
        </p:nvSpPr>
        <p:spPr>
          <a:xfrm>
            <a:off x="2022458" y="2791391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7314155" y="4794876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&lt;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3" name="文本框 212"/>
          <p:cNvSpPr txBox="1"/>
          <p:nvPr/>
        </p:nvSpPr>
        <p:spPr>
          <a:xfrm>
            <a:off x="7323296" y="5451155"/>
            <a:ext cx="1806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Dis(PA)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9500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38" grpId="0"/>
      <p:bldP spid="138" grpId="1"/>
      <p:bldP spid="139" grpId="0"/>
      <p:bldP spid="141" grpId="0"/>
      <p:bldP spid="142" grpId="0"/>
      <p:bldP spid="173" grpId="0"/>
      <p:bldP spid="210" grpId="0"/>
      <p:bldP spid="210" grpId="1"/>
      <p:bldP spid="211" grpId="0"/>
      <p:bldP spid="213" grpId="0"/>
      <p:bldP spid="21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矩形 141"/>
          <p:cNvSpPr/>
          <p:nvPr/>
        </p:nvSpPr>
        <p:spPr bwMode="auto">
          <a:xfrm>
            <a:off x="4804799" y="1698947"/>
            <a:ext cx="2516048" cy="254517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9" name="矩形 138"/>
          <p:cNvSpPr/>
          <p:nvPr/>
        </p:nvSpPr>
        <p:spPr bwMode="auto">
          <a:xfrm>
            <a:off x="129749" y="3539236"/>
            <a:ext cx="4652796" cy="736331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3" name="矩形 132"/>
          <p:cNvSpPr/>
          <p:nvPr/>
        </p:nvSpPr>
        <p:spPr bwMode="auto">
          <a:xfrm>
            <a:off x="4183730" y="1702025"/>
            <a:ext cx="598815" cy="1841654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6606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2)</a:t>
            </a: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bg1">
              <a:lumMod val="75000"/>
            </a:schemeClr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23627" y="1653453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51427" y="2052777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Dis(PA)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12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325" y="60754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5" name="直接连接符 214"/>
          <p:cNvCxnSpPr/>
          <p:nvPr/>
        </p:nvCxnSpPr>
        <p:spPr bwMode="auto">
          <a:xfrm flipH="1">
            <a:off x="2685109" y="2111754"/>
            <a:ext cx="385218" cy="3683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16" name="矩形 215"/>
          <p:cNvSpPr/>
          <p:nvPr/>
        </p:nvSpPr>
        <p:spPr>
          <a:xfrm>
            <a:off x="2882034" y="228169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2475977" y="228090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30327" y="2640942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7344014" y="3408355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sp>
        <p:nvSpPr>
          <p:cNvPr id="153" name="文本框 152"/>
          <p:cNvSpPr txBox="1"/>
          <p:nvPr/>
        </p:nvSpPr>
        <p:spPr>
          <a:xfrm>
            <a:off x="7330327" y="4258969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65" y="548577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71" y="502831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415" y="4621412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文本框 163"/>
          <p:cNvSpPr txBox="1"/>
          <p:nvPr/>
        </p:nvSpPr>
        <p:spPr>
          <a:xfrm>
            <a:off x="7320846" y="512140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</a:p>
        </p:txBody>
      </p:sp>
      <p:sp>
        <p:nvSpPr>
          <p:cNvPr id="132" name="椭圆 131"/>
          <p:cNvSpPr/>
          <p:nvPr/>
        </p:nvSpPr>
        <p:spPr bwMode="auto">
          <a:xfrm>
            <a:off x="2051720" y="1900003"/>
            <a:ext cx="1173749" cy="1108439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233264" y="1725235"/>
            <a:ext cx="48359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140" name="矩形 139"/>
          <p:cNvSpPr/>
          <p:nvPr/>
        </p:nvSpPr>
        <p:spPr>
          <a:xfrm>
            <a:off x="2796989" y="3615800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994248" y="3096121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359566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39" grpId="0" animBg="1"/>
      <p:bldP spid="133" grpId="0" animBg="1"/>
      <p:bldP spid="149" grpId="0"/>
      <p:bldP spid="151" grpId="0"/>
      <p:bldP spid="153" grpId="0"/>
      <p:bldP spid="164" grpId="0"/>
      <p:bldP spid="138" grpId="0"/>
      <p:bldP spid="140" grpId="0"/>
      <p:bldP spid="1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伸展树：一种平衡二叉搜索树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892794" cy="3262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伸展树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简单伸展树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双层伸展树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è¿éåå¾çæè¿°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48880"/>
            <a:ext cx="7560840" cy="1538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在这里插入图片描述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98886"/>
            <a:ext cx="2088232" cy="1824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3888" y="5733256"/>
            <a:ext cx="4619080" cy="10801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8631" y="4365104"/>
            <a:ext cx="4430986" cy="1080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9369"/>
      </p:ext>
    </p:extLst>
  </p:cSld>
  <p:clrMapOvr>
    <a:masterClrMapping/>
  </p:clrMapOvr>
  <p:transition advTm="157">
    <p:zoom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942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998" y="498499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7412103" y="1124744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52406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363814" y="1986908"/>
            <a:ext cx="17185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Hx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</a:p>
        </p:txBody>
      </p:sp>
      <p:sp>
        <p:nvSpPr>
          <p:cNvPr id="151" name="文本框 150"/>
          <p:cNvSpPr txBox="1"/>
          <p:nvPr/>
        </p:nvSpPr>
        <p:spPr>
          <a:xfrm>
            <a:off x="7370216" y="2773210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&lt;Dis(PD)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7415438" y="3232799"/>
            <a:ext cx="1544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Dy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3235" y="551905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文本框 154"/>
          <p:cNvSpPr txBox="1"/>
          <p:nvPr/>
        </p:nvSpPr>
        <p:spPr>
          <a:xfrm>
            <a:off x="7396885" y="4069623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&lt;Dis(PE)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7354185" y="4587837"/>
            <a:ext cx="1604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&lt;Ex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文本框 164"/>
          <p:cNvSpPr txBox="1"/>
          <p:nvPr/>
        </p:nvSpPr>
        <p:spPr>
          <a:xfrm>
            <a:off x="7412103" y="5505918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&lt;Dis(PF)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25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3368" y="46463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8" name="文本框 227"/>
          <p:cNvSpPr txBox="1"/>
          <p:nvPr/>
        </p:nvSpPr>
        <p:spPr>
          <a:xfrm>
            <a:off x="7412102" y="6084214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左右子树空，回溯</a:t>
            </a:r>
          </a:p>
        </p:txBody>
      </p:sp>
      <p:cxnSp>
        <p:nvCxnSpPr>
          <p:cNvPr id="133" name="直接连接符 132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8" name="矩形 137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41827308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5" grpId="0"/>
      <p:bldP spid="149" grpId="0"/>
      <p:bldP spid="151" grpId="0"/>
      <p:bldP spid="153" grpId="0"/>
      <p:bldP spid="155" grpId="0"/>
      <p:bldP spid="156" grpId="0"/>
      <p:bldP spid="165" grpId="0"/>
      <p:bldP spid="228" grpId="0"/>
      <p:bldP spid="138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06328" y="169636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4087824" y="1766337"/>
            <a:ext cx="1508238" cy="1502347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47619" y="1700808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475492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46176" y="1238528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Dis(PH)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2932" y="6073491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3" name="文本框 172"/>
          <p:cNvSpPr txBox="1"/>
          <p:nvPr/>
        </p:nvSpPr>
        <p:spPr>
          <a:xfrm>
            <a:off x="7468354" y="1898388"/>
            <a:ext cx="9521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回溯：</a:t>
            </a:r>
          </a:p>
        </p:txBody>
      </p:sp>
      <p:sp>
        <p:nvSpPr>
          <p:cNvPr id="206" name="文本框 205"/>
          <p:cNvSpPr txBox="1"/>
          <p:nvPr/>
        </p:nvSpPr>
        <p:spPr>
          <a:xfrm>
            <a:off x="7306310" y="2230382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(PE)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sp>
        <p:nvSpPr>
          <p:cNvPr id="222" name="文本框 221"/>
          <p:cNvSpPr txBox="1"/>
          <p:nvPr/>
        </p:nvSpPr>
        <p:spPr>
          <a:xfrm>
            <a:off x="7299809" y="2884456"/>
            <a:ext cx="19727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(PD)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pic>
        <p:nvPicPr>
          <p:cNvPr id="22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807" y="549482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4" name="文本框 223"/>
          <p:cNvSpPr txBox="1"/>
          <p:nvPr/>
        </p:nvSpPr>
        <p:spPr>
          <a:xfrm>
            <a:off x="7430521" y="3568622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&lt;Dis(PI)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7298743" y="3988801"/>
            <a:ext cx="19221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(PH)</a:t>
            </a: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的左子树</a:t>
            </a:r>
          </a:p>
        </p:txBody>
      </p:sp>
      <p:pic>
        <p:nvPicPr>
          <p:cNvPr id="227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6682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文本框 138"/>
          <p:cNvSpPr txBox="1"/>
          <p:nvPr/>
        </p:nvSpPr>
        <p:spPr>
          <a:xfrm>
            <a:off x="7430842" y="4706794"/>
            <a:ext cx="1752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&lt;Dis(PB)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7338256" y="5089368"/>
            <a:ext cx="1817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&gt; By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的右子树</a:t>
            </a: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文本框 141"/>
          <p:cNvSpPr txBox="1"/>
          <p:nvPr/>
        </p:nvSpPr>
        <p:spPr>
          <a:xfrm>
            <a:off x="7430520" y="5816217"/>
            <a:ext cx="1752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&gt;Dis(PC)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8" name="直接连接符 137"/>
          <p:cNvCxnSpPr/>
          <p:nvPr/>
        </p:nvCxnSpPr>
        <p:spPr bwMode="auto">
          <a:xfrm flipH="1">
            <a:off x="4786575" y="2516506"/>
            <a:ext cx="84348" cy="759403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49" name="直接连接符 148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852888" y="2743618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51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574" y="4980629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4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313" y="4596533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6" name="矩形 155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34943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173" grpId="0"/>
      <p:bldP spid="206" grpId="0"/>
      <p:bldP spid="222" grpId="0"/>
      <p:bldP spid="224" grpId="0"/>
      <p:bldP spid="226" grpId="0"/>
      <p:bldP spid="139" grpId="0"/>
      <p:bldP spid="140" grpId="0"/>
      <p:bldP spid="142" grpId="0"/>
      <p:bldP spid="6" grpId="0"/>
      <p:bldP spid="150" grpId="0"/>
      <p:bldP spid="15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矩形 154"/>
          <p:cNvSpPr/>
          <p:nvPr/>
        </p:nvSpPr>
        <p:spPr bwMode="auto">
          <a:xfrm>
            <a:off x="125430" y="3543525"/>
            <a:ext cx="4672705" cy="664217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4" name="矩形 153"/>
          <p:cNvSpPr/>
          <p:nvPr/>
        </p:nvSpPr>
        <p:spPr bwMode="auto">
          <a:xfrm>
            <a:off x="6376703" y="2424307"/>
            <a:ext cx="929607" cy="1819816"/>
          </a:xfrm>
          <a:prstGeom prst="rect">
            <a:avLst/>
          </a:prstGeom>
          <a:solidFill>
            <a:schemeClr val="tx1">
              <a:alpha val="71000"/>
            </a:schemeClr>
          </a:solidFill>
          <a:ln w="25400" algn="ctr">
            <a:noFill/>
            <a:prstDash val="sys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07" name="矩形 106"/>
          <p:cNvSpPr/>
          <p:nvPr/>
        </p:nvSpPr>
        <p:spPr bwMode="auto">
          <a:xfrm>
            <a:off x="119027" y="1700942"/>
            <a:ext cx="7227149" cy="2552477"/>
          </a:xfrm>
          <a:prstGeom prst="rect">
            <a:avLst/>
          </a:prstGeom>
          <a:solidFill>
            <a:schemeClr val="accent3">
              <a:lumMod val="75000"/>
              <a:alpha val="44000"/>
            </a:schemeClr>
          </a:solidFill>
          <a:ln w="3175" algn="ctr">
            <a:noFill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 bwMode="auto">
          <a:xfrm>
            <a:off x="4791772" y="1700942"/>
            <a:ext cx="7775" cy="251965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6" name="直接连接符 25"/>
          <p:cNvCxnSpPr/>
          <p:nvPr/>
        </p:nvCxnSpPr>
        <p:spPr bwMode="auto">
          <a:xfrm flipH="1" flipV="1">
            <a:off x="119027" y="3534490"/>
            <a:ext cx="4680520" cy="340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7" name="直接连接符 26"/>
          <p:cNvCxnSpPr/>
          <p:nvPr/>
        </p:nvCxnSpPr>
        <p:spPr bwMode="auto">
          <a:xfrm flipH="1" flipV="1">
            <a:off x="4799549" y="2420001"/>
            <a:ext cx="2546627" cy="355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flipH="1">
            <a:off x="6369142" y="2420001"/>
            <a:ext cx="8079" cy="1835695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>
            <a:off x="4186451" y="1700942"/>
            <a:ext cx="0" cy="183098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0" name="直接连接符 29"/>
          <p:cNvCxnSpPr/>
          <p:nvPr/>
        </p:nvCxnSpPr>
        <p:spPr bwMode="auto">
          <a:xfrm>
            <a:off x="2168311" y="3537247"/>
            <a:ext cx="10905" cy="70687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1" name="直接连接符 30"/>
          <p:cNvCxnSpPr/>
          <p:nvPr/>
        </p:nvCxnSpPr>
        <p:spPr bwMode="auto">
          <a:xfrm flipH="1">
            <a:off x="119026" y="3743720"/>
            <a:ext cx="2060190" cy="256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flipH="1" flipV="1">
            <a:off x="4799548" y="2652128"/>
            <a:ext cx="1577673" cy="187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33" name="直接连接符 32"/>
          <p:cNvCxnSpPr/>
          <p:nvPr/>
        </p:nvCxnSpPr>
        <p:spPr bwMode="auto">
          <a:xfrm>
            <a:off x="5460619" y="1716664"/>
            <a:ext cx="0" cy="71905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007185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树的最近邻搜索：查询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的最近邻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3" name="圆角矩形 522"/>
          <p:cNvSpPr/>
          <p:nvPr/>
        </p:nvSpPr>
        <p:spPr bwMode="auto">
          <a:xfrm>
            <a:off x="6690800" y="224353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D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6" name="圆角矩形 525"/>
          <p:cNvSpPr/>
          <p:nvPr/>
        </p:nvSpPr>
        <p:spPr bwMode="auto">
          <a:xfrm>
            <a:off x="6204977" y="3645158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E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1" name="圆角矩形 520"/>
          <p:cNvSpPr/>
          <p:nvPr/>
        </p:nvSpPr>
        <p:spPr bwMode="auto">
          <a:xfrm>
            <a:off x="2423283" y="333703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B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2" name="圆角矩形 521"/>
          <p:cNvSpPr/>
          <p:nvPr/>
        </p:nvSpPr>
        <p:spPr bwMode="auto">
          <a:xfrm>
            <a:off x="1991235" y="377310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G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 bwMode="auto">
          <a:xfrm>
            <a:off x="909441" y="3555236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J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 bwMode="auto">
          <a:xfrm>
            <a:off x="4614337" y="3067905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H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524" name="圆角矩形 523"/>
          <p:cNvSpPr/>
          <p:nvPr/>
        </p:nvSpPr>
        <p:spPr bwMode="auto">
          <a:xfrm>
            <a:off x="5735651" y="245321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F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圆角矩形 109"/>
          <p:cNvSpPr/>
          <p:nvPr/>
        </p:nvSpPr>
        <p:spPr bwMode="auto">
          <a:xfrm>
            <a:off x="5267599" y="178778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I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flipH="1">
            <a:off x="1418894" y="5627955"/>
            <a:ext cx="342195" cy="327973"/>
            <a:chOff x="3632014" y="4509120"/>
            <a:chExt cx="1269761" cy="216024"/>
          </a:xfrm>
        </p:grpSpPr>
        <p:cxnSp>
          <p:nvCxnSpPr>
            <p:cNvPr id="44" name="直接连接符 4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45" name="直接连接符 4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3" name="组合 52"/>
          <p:cNvGrpSpPr/>
          <p:nvPr/>
        </p:nvGrpSpPr>
        <p:grpSpPr>
          <a:xfrm flipH="1">
            <a:off x="5151402" y="5636344"/>
            <a:ext cx="394145" cy="327973"/>
            <a:chOff x="3632014" y="4509120"/>
            <a:chExt cx="1269761" cy="216024"/>
          </a:xfrm>
        </p:grpSpPr>
        <p:cxnSp>
          <p:nvCxnSpPr>
            <p:cNvPr id="54" name="直接连接符 5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55" name="直接连接符 5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58" name="组合 57"/>
          <p:cNvGrpSpPr/>
          <p:nvPr/>
        </p:nvGrpSpPr>
        <p:grpSpPr>
          <a:xfrm>
            <a:off x="4369963" y="5627988"/>
            <a:ext cx="441506" cy="327973"/>
            <a:chOff x="3632014" y="4509120"/>
            <a:chExt cx="1269761" cy="216024"/>
          </a:xfrm>
        </p:grpSpPr>
        <p:cxnSp>
          <p:nvCxnSpPr>
            <p:cNvPr id="59" name="直接连接符 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60" name="直接连接符 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71" name="组合 70"/>
          <p:cNvGrpSpPr/>
          <p:nvPr/>
        </p:nvGrpSpPr>
        <p:grpSpPr>
          <a:xfrm>
            <a:off x="3719566" y="4361630"/>
            <a:ext cx="368360" cy="937469"/>
            <a:chOff x="4493705" y="4490238"/>
            <a:chExt cx="368360" cy="937469"/>
          </a:xfrm>
        </p:grpSpPr>
        <p:sp>
          <p:nvSpPr>
            <p:cNvPr id="72" name="圆角矩形 71"/>
            <p:cNvSpPr/>
            <p:nvPr/>
          </p:nvSpPr>
          <p:spPr bwMode="auto">
            <a:xfrm>
              <a:off x="4502025" y="4734899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 bwMode="auto">
            <a:xfrm flipH="1" flipV="1">
              <a:off x="4689420" y="4490238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sp>
          <p:nvSpPr>
            <p:cNvPr id="74" name="矩形 73"/>
            <p:cNvSpPr/>
            <p:nvPr/>
          </p:nvSpPr>
          <p:spPr>
            <a:xfrm>
              <a:off x="4493705" y="5089153"/>
              <a:ext cx="352982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</a:t>
              </a:r>
              <a:endParaRPr lang="zh-CN" altLang="en-US" sz="1600" dirty="0"/>
            </a:p>
          </p:txBody>
        </p:sp>
      </p:grpSp>
      <p:sp>
        <p:nvSpPr>
          <p:cNvPr id="76" name="圆角矩形 75"/>
          <p:cNvSpPr/>
          <p:nvPr/>
        </p:nvSpPr>
        <p:spPr bwMode="auto">
          <a:xfrm>
            <a:off x="1888907" y="50198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77" name="组合 76"/>
          <p:cNvGrpSpPr/>
          <p:nvPr/>
        </p:nvGrpSpPr>
        <p:grpSpPr>
          <a:xfrm>
            <a:off x="2105775" y="4786310"/>
            <a:ext cx="1690465" cy="282254"/>
            <a:chOff x="3340664" y="3236395"/>
            <a:chExt cx="1269761" cy="216024"/>
          </a:xfrm>
        </p:grpSpPr>
        <p:cxnSp>
          <p:nvCxnSpPr>
            <p:cNvPr id="79" name="直接连接符 78"/>
            <p:cNvCxnSpPr/>
            <p:nvPr/>
          </p:nvCxnSpPr>
          <p:spPr bwMode="auto">
            <a:xfrm>
              <a:off x="3340664" y="3236395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直接连接符 79"/>
            <p:cNvCxnSpPr/>
            <p:nvPr/>
          </p:nvCxnSpPr>
          <p:spPr bwMode="auto">
            <a:xfrm flipV="1">
              <a:off x="3345977" y="3236395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78" name="矩形 77"/>
          <p:cNvSpPr/>
          <p:nvPr/>
        </p:nvSpPr>
        <p:spPr>
          <a:xfrm>
            <a:off x="1802723" y="5359877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endParaRPr lang="zh-CN" altLang="en-US" sz="1600" dirty="0"/>
          </a:p>
        </p:txBody>
      </p:sp>
      <p:sp>
        <p:nvSpPr>
          <p:cNvPr id="82" name="圆角矩形 81"/>
          <p:cNvSpPr/>
          <p:nvPr/>
        </p:nvSpPr>
        <p:spPr bwMode="auto">
          <a:xfrm>
            <a:off x="5663938" y="5011162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83" name="组合 82"/>
          <p:cNvGrpSpPr/>
          <p:nvPr/>
        </p:nvGrpSpPr>
        <p:grpSpPr>
          <a:xfrm flipH="1">
            <a:off x="4083199" y="4779467"/>
            <a:ext cx="1782355" cy="251666"/>
            <a:chOff x="3632014" y="4509120"/>
            <a:chExt cx="1269761" cy="216024"/>
          </a:xfrm>
        </p:grpSpPr>
        <p:cxnSp>
          <p:nvCxnSpPr>
            <p:cNvPr id="85" name="直接连接符 84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直接连接符 8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84" name="矩形 83"/>
          <p:cNvSpPr/>
          <p:nvPr/>
        </p:nvSpPr>
        <p:spPr>
          <a:xfrm>
            <a:off x="5693894" y="5359877"/>
            <a:ext cx="3465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sz="1600" dirty="0"/>
          </a:p>
        </p:txBody>
      </p:sp>
      <p:grpSp>
        <p:nvGrpSpPr>
          <p:cNvPr id="97" name="组合 96"/>
          <p:cNvGrpSpPr/>
          <p:nvPr/>
        </p:nvGrpSpPr>
        <p:grpSpPr>
          <a:xfrm>
            <a:off x="2251230" y="5192027"/>
            <a:ext cx="1029998" cy="944581"/>
            <a:chOff x="2665735" y="5320635"/>
            <a:chExt cx="1029998" cy="944581"/>
          </a:xfrm>
        </p:grpSpPr>
        <p:sp>
          <p:nvSpPr>
            <p:cNvPr id="98" name="圆角矩形 97"/>
            <p:cNvSpPr/>
            <p:nvPr/>
          </p:nvSpPr>
          <p:spPr bwMode="auto">
            <a:xfrm>
              <a:off x="3335693" y="5599260"/>
              <a:ext cx="360040" cy="36004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 w="3175" algn="ctr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lIns="36000" tIns="91446" rIns="0" bIns="91446" rtlCol="0" anchor="ctr"/>
            <a:lstStyle/>
            <a:p>
              <a:pPr algn="ctr"/>
              <a:r>
                <a:rPr lang="en-US" altLang="zh-CN" sz="5400" b="1" dirty="0">
                  <a:solidFill>
                    <a:schemeClr val="bg1"/>
                  </a:solidFill>
                  <a:latin typeface="Times New Roman" panose="02020603050405020304" pitchFamily="18" charset="0"/>
                  <a:ea typeface="黑体" pitchFamily="2" charset="-122"/>
                  <a:cs typeface="Times New Roman" panose="02020603050405020304" pitchFamily="18" charset="0"/>
                </a:rPr>
                <a:t>|</a:t>
              </a:r>
              <a:endParaRPr lang="zh-CN" altLang="en-US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 flipH="1">
              <a:off x="2665735" y="5320635"/>
              <a:ext cx="859216" cy="257708"/>
              <a:chOff x="3632014" y="4509120"/>
              <a:chExt cx="1269761" cy="216024"/>
            </a:xfrm>
          </p:grpSpPr>
          <p:cxnSp>
            <p:nvCxnSpPr>
              <p:cNvPr id="103" name="直接连接符 102"/>
              <p:cNvCxnSpPr/>
              <p:nvPr/>
            </p:nvCxnSpPr>
            <p:spPr bwMode="auto">
              <a:xfrm>
                <a:off x="3632014" y="4509120"/>
                <a:ext cx="1269761" cy="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04" name="直接连接符 103"/>
              <p:cNvCxnSpPr/>
              <p:nvPr/>
            </p:nvCxnSpPr>
            <p:spPr bwMode="auto">
              <a:xfrm flipV="1">
                <a:off x="3637327" y="4509120"/>
                <a:ext cx="0" cy="21602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stealth" w="lg" len="lg"/>
                <a:tailEnd type="none"/>
              </a:ln>
              <a:effectLst/>
            </p:spPr>
          </p:cxnSp>
        </p:grpSp>
        <p:sp>
          <p:nvSpPr>
            <p:cNvPr id="102" name="矩形 101"/>
            <p:cNvSpPr/>
            <p:nvPr/>
          </p:nvSpPr>
          <p:spPr>
            <a:xfrm>
              <a:off x="3356151" y="5926662"/>
              <a:ext cx="32252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endParaRPr lang="zh-CN" altLang="en-US" sz="1600" dirty="0"/>
            </a:p>
          </p:txBody>
        </p:sp>
      </p:grpSp>
      <p:sp>
        <p:nvSpPr>
          <p:cNvPr id="111" name="圆角矩形 110"/>
          <p:cNvSpPr/>
          <p:nvPr/>
        </p:nvSpPr>
        <p:spPr bwMode="auto">
          <a:xfrm>
            <a:off x="4798135" y="547241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4978386" y="5195119"/>
            <a:ext cx="675813" cy="285008"/>
            <a:chOff x="3632014" y="4509120"/>
            <a:chExt cx="1269761" cy="216024"/>
          </a:xfrm>
        </p:grpSpPr>
        <p:cxnSp>
          <p:nvCxnSpPr>
            <p:cNvPr id="114" name="直接连接符 113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15" name="直接连接符 114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13" name="矩形 112"/>
          <p:cNvSpPr/>
          <p:nvPr/>
        </p:nvSpPr>
        <p:spPr>
          <a:xfrm>
            <a:off x="4860221" y="5823805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 </a:t>
            </a:r>
            <a:endParaRPr lang="zh-CN" altLang="en-US" sz="1600" dirty="0"/>
          </a:p>
        </p:txBody>
      </p:sp>
      <p:sp>
        <p:nvSpPr>
          <p:cNvPr id="128" name="圆角矩形 127"/>
          <p:cNvSpPr/>
          <p:nvPr/>
        </p:nvSpPr>
        <p:spPr bwMode="auto">
          <a:xfrm>
            <a:off x="6534059" y="544522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30" name="矩形 129"/>
          <p:cNvSpPr/>
          <p:nvPr/>
        </p:nvSpPr>
        <p:spPr>
          <a:xfrm>
            <a:off x="6588067" y="5818154"/>
            <a:ext cx="25359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1600" dirty="0"/>
          </a:p>
        </p:txBody>
      </p:sp>
      <p:grpSp>
        <p:nvGrpSpPr>
          <p:cNvPr id="89" name="组合 88"/>
          <p:cNvGrpSpPr/>
          <p:nvPr/>
        </p:nvGrpSpPr>
        <p:grpSpPr>
          <a:xfrm>
            <a:off x="6018217" y="5191182"/>
            <a:ext cx="707798" cy="279470"/>
            <a:chOff x="6986605" y="3644733"/>
            <a:chExt cx="896122" cy="259901"/>
          </a:xfrm>
        </p:grpSpPr>
        <p:cxnSp>
          <p:nvCxnSpPr>
            <p:cNvPr id="90" name="直接连接符 89"/>
            <p:cNvCxnSpPr/>
            <p:nvPr/>
          </p:nvCxnSpPr>
          <p:spPr bwMode="auto">
            <a:xfrm flipH="1" flipV="1">
              <a:off x="6986605" y="3644733"/>
              <a:ext cx="892667" cy="393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91" name="直接连接符 90"/>
            <p:cNvCxnSpPr/>
            <p:nvPr/>
          </p:nvCxnSpPr>
          <p:spPr bwMode="auto">
            <a:xfrm flipH="1" flipV="1">
              <a:off x="7882727" y="3648669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34" name="圆角矩形 133"/>
          <p:cNvSpPr/>
          <p:nvPr/>
        </p:nvSpPr>
        <p:spPr bwMode="auto">
          <a:xfrm>
            <a:off x="1056367" y="5442230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36000" tIns="91446" rIns="0" bIns="91446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|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214414" y="5177504"/>
            <a:ext cx="678841" cy="292443"/>
            <a:chOff x="1268092" y="5150311"/>
            <a:chExt cx="908435" cy="255965"/>
          </a:xfrm>
        </p:grpSpPr>
        <p:cxnSp>
          <p:nvCxnSpPr>
            <p:cNvPr id="135" name="直接连接符 134"/>
            <p:cNvCxnSpPr/>
            <p:nvPr/>
          </p:nvCxnSpPr>
          <p:spPr bwMode="auto">
            <a:xfrm flipV="1">
              <a:off x="1270376" y="5150311"/>
              <a:ext cx="0" cy="25596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  <p:cxnSp>
          <p:nvCxnSpPr>
            <p:cNvPr id="136" name="直接连接符 135"/>
            <p:cNvCxnSpPr/>
            <p:nvPr/>
          </p:nvCxnSpPr>
          <p:spPr bwMode="auto">
            <a:xfrm>
              <a:off x="1268092" y="5150311"/>
              <a:ext cx="908435" cy="393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37" name="矩形 136"/>
          <p:cNvSpPr/>
          <p:nvPr/>
        </p:nvSpPr>
        <p:spPr>
          <a:xfrm>
            <a:off x="1069011" y="5760570"/>
            <a:ext cx="3417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endParaRPr lang="zh-CN" altLang="en-US" sz="1600" dirty="0"/>
          </a:p>
        </p:txBody>
      </p:sp>
      <p:sp>
        <p:nvSpPr>
          <p:cNvPr id="157" name="圆角矩形 156"/>
          <p:cNvSpPr/>
          <p:nvPr/>
        </p:nvSpPr>
        <p:spPr bwMode="auto">
          <a:xfrm>
            <a:off x="4186989" y="596174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58" name="组合 157"/>
          <p:cNvGrpSpPr/>
          <p:nvPr/>
        </p:nvGrpSpPr>
        <p:grpSpPr>
          <a:xfrm>
            <a:off x="3947343" y="6157800"/>
            <a:ext cx="239646" cy="327973"/>
            <a:chOff x="3632014" y="4509120"/>
            <a:chExt cx="1269761" cy="216024"/>
          </a:xfrm>
        </p:grpSpPr>
        <p:cxnSp>
          <p:nvCxnSpPr>
            <p:cNvPr id="159" name="直接连接符 15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0" name="直接连接符 15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61" name="组合 160"/>
          <p:cNvGrpSpPr/>
          <p:nvPr/>
        </p:nvGrpSpPr>
        <p:grpSpPr>
          <a:xfrm flipH="1">
            <a:off x="4540455" y="6148393"/>
            <a:ext cx="245216" cy="327973"/>
            <a:chOff x="3632014" y="4509120"/>
            <a:chExt cx="1269761" cy="216024"/>
          </a:xfrm>
        </p:grpSpPr>
        <p:cxnSp>
          <p:nvCxnSpPr>
            <p:cNvPr id="162" name="直接连接符 16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3" name="直接连接符 162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cxnSp>
        <p:nvCxnSpPr>
          <p:cNvPr id="143" name="直接连接符 142"/>
          <p:cNvCxnSpPr/>
          <p:nvPr/>
        </p:nvCxnSpPr>
        <p:spPr bwMode="auto">
          <a:xfrm flipH="1">
            <a:off x="121993" y="2120670"/>
            <a:ext cx="4055670" cy="622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520" name="圆角矩形 519"/>
          <p:cNvSpPr/>
          <p:nvPr/>
        </p:nvSpPr>
        <p:spPr bwMode="auto">
          <a:xfrm>
            <a:off x="2879915" y="1941164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A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6" name="圆角矩形 145"/>
          <p:cNvSpPr/>
          <p:nvPr/>
        </p:nvSpPr>
        <p:spPr bwMode="auto">
          <a:xfrm>
            <a:off x="493064" y="5955251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7" name="矩形 146"/>
          <p:cNvSpPr/>
          <p:nvPr/>
        </p:nvSpPr>
        <p:spPr>
          <a:xfrm>
            <a:off x="406880" y="6295304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J</a:t>
            </a:r>
            <a:endParaRPr lang="zh-CN" altLang="en-US" sz="1600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677594" y="5631741"/>
            <a:ext cx="369715" cy="327973"/>
            <a:chOff x="3632014" y="4509120"/>
            <a:chExt cx="1269761" cy="216024"/>
          </a:xfrm>
        </p:grpSpPr>
        <p:cxnSp>
          <p:nvCxnSpPr>
            <p:cNvPr id="152" name="直接连接符 151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6" name="直接连接符 165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6" name="矩形 15"/>
          <p:cNvSpPr/>
          <p:nvPr/>
        </p:nvSpPr>
        <p:spPr>
          <a:xfrm>
            <a:off x="1442469" y="590395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67" name="组合 166"/>
          <p:cNvGrpSpPr/>
          <p:nvPr/>
        </p:nvGrpSpPr>
        <p:grpSpPr>
          <a:xfrm flipH="1">
            <a:off x="3288809" y="5661496"/>
            <a:ext cx="342195" cy="327973"/>
            <a:chOff x="3632014" y="4509120"/>
            <a:chExt cx="1269761" cy="216024"/>
          </a:xfrm>
        </p:grpSpPr>
        <p:cxnSp>
          <p:nvCxnSpPr>
            <p:cNvPr id="168" name="直接连接符 16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69" name="直接连接符 16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0" name="组合 169"/>
          <p:cNvGrpSpPr/>
          <p:nvPr/>
        </p:nvGrpSpPr>
        <p:grpSpPr>
          <a:xfrm>
            <a:off x="2547509" y="5665282"/>
            <a:ext cx="369715" cy="327973"/>
            <a:chOff x="3632014" y="4509120"/>
            <a:chExt cx="1269761" cy="216024"/>
          </a:xfrm>
        </p:grpSpPr>
        <p:cxnSp>
          <p:nvCxnSpPr>
            <p:cNvPr id="171" name="直接连接符 17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2" name="直接连接符 17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74" name="矩形 173"/>
          <p:cNvSpPr/>
          <p:nvPr/>
        </p:nvSpPr>
        <p:spPr>
          <a:xfrm>
            <a:off x="3272850" y="596120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75" name="组合 174"/>
          <p:cNvGrpSpPr/>
          <p:nvPr/>
        </p:nvGrpSpPr>
        <p:grpSpPr>
          <a:xfrm flipH="1">
            <a:off x="858137" y="6139022"/>
            <a:ext cx="242737" cy="327973"/>
            <a:chOff x="3632014" y="4509120"/>
            <a:chExt cx="1269761" cy="216024"/>
          </a:xfrm>
        </p:grpSpPr>
        <p:cxnSp>
          <p:nvCxnSpPr>
            <p:cNvPr id="176" name="直接连接符 175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77" name="直接连接符 176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78" name="组合 177"/>
          <p:cNvGrpSpPr/>
          <p:nvPr/>
        </p:nvGrpSpPr>
        <p:grpSpPr>
          <a:xfrm>
            <a:off x="266389" y="6142808"/>
            <a:ext cx="220164" cy="327973"/>
            <a:chOff x="3632014" y="4509120"/>
            <a:chExt cx="1269761" cy="216024"/>
          </a:xfrm>
        </p:grpSpPr>
        <p:cxnSp>
          <p:nvCxnSpPr>
            <p:cNvPr id="179" name="直接连接符 178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0" name="直接连接符 179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81" name="矩形 180"/>
          <p:cNvSpPr/>
          <p:nvPr/>
        </p:nvSpPr>
        <p:spPr>
          <a:xfrm>
            <a:off x="-103644" y="6434576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761142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3" name="矩形 182"/>
          <p:cNvSpPr/>
          <p:nvPr/>
        </p:nvSpPr>
        <p:spPr>
          <a:xfrm>
            <a:off x="4234153" y="6297890"/>
            <a:ext cx="3626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endParaRPr lang="zh-CN" altLang="en-US" sz="1600" dirty="0"/>
          </a:p>
        </p:txBody>
      </p:sp>
      <p:sp>
        <p:nvSpPr>
          <p:cNvPr id="184" name="矩形 183"/>
          <p:cNvSpPr/>
          <p:nvPr/>
        </p:nvSpPr>
        <p:spPr>
          <a:xfrm>
            <a:off x="3558401" y="6479969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5" name="矩形 184"/>
          <p:cNvSpPr/>
          <p:nvPr/>
        </p:nvSpPr>
        <p:spPr>
          <a:xfrm>
            <a:off x="4453699" y="6457368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6" name="矩形 185"/>
          <p:cNvSpPr/>
          <p:nvPr/>
        </p:nvSpPr>
        <p:spPr>
          <a:xfrm>
            <a:off x="5140114" y="5929967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7" name="组合 186"/>
          <p:cNvGrpSpPr/>
          <p:nvPr/>
        </p:nvGrpSpPr>
        <p:grpSpPr>
          <a:xfrm flipH="1">
            <a:off x="6879475" y="5652231"/>
            <a:ext cx="342195" cy="327973"/>
            <a:chOff x="3632014" y="4509120"/>
            <a:chExt cx="1269761" cy="216024"/>
          </a:xfrm>
        </p:grpSpPr>
        <p:cxnSp>
          <p:nvCxnSpPr>
            <p:cNvPr id="188" name="直接连接符 18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89" name="直接连接符 18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190" name="组合 189"/>
          <p:cNvGrpSpPr/>
          <p:nvPr/>
        </p:nvGrpSpPr>
        <p:grpSpPr>
          <a:xfrm>
            <a:off x="6157322" y="5656017"/>
            <a:ext cx="369715" cy="327973"/>
            <a:chOff x="3632014" y="4509120"/>
            <a:chExt cx="1269761" cy="216024"/>
          </a:xfrm>
        </p:grpSpPr>
        <p:cxnSp>
          <p:nvCxnSpPr>
            <p:cNvPr id="191" name="直接连接符 19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2" name="直接连接符 19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193" name="矩形 192"/>
          <p:cNvSpPr/>
          <p:nvPr/>
        </p:nvSpPr>
        <p:spPr>
          <a:xfrm>
            <a:off x="5708670" y="5947331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6762524" y="594523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5" name="圆角矩形 194"/>
          <p:cNvSpPr/>
          <p:nvPr/>
        </p:nvSpPr>
        <p:spPr bwMode="auto">
          <a:xfrm>
            <a:off x="2369437" y="598946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lIns="0" tIns="0" rIns="0" bIns="144000" rtlCol="0" anchor="ctr"/>
          <a:lstStyle/>
          <a:p>
            <a:pPr algn="ctr"/>
            <a:r>
              <a:rPr lang="en-US" altLang="zh-CN" sz="5400" b="1" dirty="0">
                <a:solidFill>
                  <a:schemeClr val="bg1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—</a:t>
            </a:r>
            <a:endParaRPr lang="zh-CN" altLang="en-US" sz="5400" b="1" dirty="0">
              <a:solidFill>
                <a:schemeClr val="bg1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96" name="矩形 195"/>
          <p:cNvSpPr/>
          <p:nvPr/>
        </p:nvSpPr>
        <p:spPr>
          <a:xfrm>
            <a:off x="2255068" y="6317441"/>
            <a:ext cx="4924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A</a:t>
            </a:r>
            <a:endParaRPr lang="zh-CN" altLang="en-US" sz="1600" dirty="0"/>
          </a:p>
        </p:txBody>
      </p:sp>
      <p:grpSp>
        <p:nvGrpSpPr>
          <p:cNvPr id="197" name="组合 196"/>
          <p:cNvGrpSpPr/>
          <p:nvPr/>
        </p:nvGrpSpPr>
        <p:grpSpPr>
          <a:xfrm flipH="1">
            <a:off x="2737152" y="6164984"/>
            <a:ext cx="342195" cy="327973"/>
            <a:chOff x="3632014" y="4509120"/>
            <a:chExt cx="1269761" cy="216024"/>
          </a:xfrm>
        </p:grpSpPr>
        <p:cxnSp>
          <p:nvCxnSpPr>
            <p:cNvPr id="198" name="直接连接符 197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99" name="直接连接符 198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grpSp>
        <p:nvGrpSpPr>
          <p:cNvPr id="200" name="组合 199"/>
          <p:cNvGrpSpPr/>
          <p:nvPr/>
        </p:nvGrpSpPr>
        <p:grpSpPr>
          <a:xfrm>
            <a:off x="1995852" y="6168770"/>
            <a:ext cx="369715" cy="327973"/>
            <a:chOff x="3632014" y="4509120"/>
            <a:chExt cx="1269761" cy="216024"/>
          </a:xfrm>
        </p:grpSpPr>
        <p:cxnSp>
          <p:nvCxnSpPr>
            <p:cNvPr id="201" name="直接连接符 200"/>
            <p:cNvCxnSpPr/>
            <p:nvPr/>
          </p:nvCxnSpPr>
          <p:spPr bwMode="auto">
            <a:xfrm>
              <a:off x="3632014" y="4509120"/>
              <a:ext cx="126976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2" name="直接连接符 201"/>
            <p:cNvCxnSpPr/>
            <p:nvPr/>
          </p:nvCxnSpPr>
          <p:spPr bwMode="auto">
            <a:xfrm flipV="1">
              <a:off x="3637327" y="4509120"/>
              <a:ext cx="0" cy="21602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stealth" w="lg" len="lg"/>
              <a:tailEnd type="none"/>
            </a:ln>
            <a:effectLst/>
          </p:spPr>
        </p:cxnSp>
      </p:grpSp>
      <p:sp>
        <p:nvSpPr>
          <p:cNvPr id="203" name="矩形 202"/>
          <p:cNvSpPr/>
          <p:nvPr/>
        </p:nvSpPr>
        <p:spPr>
          <a:xfrm>
            <a:off x="1659709" y="6460084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4" name="矩形 203"/>
          <p:cNvSpPr/>
          <p:nvPr/>
        </p:nvSpPr>
        <p:spPr>
          <a:xfrm>
            <a:off x="2688776" y="6464695"/>
            <a:ext cx="671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NULL</a:t>
            </a:r>
            <a:endParaRPr lang="zh-CN" altLang="en-US" sz="1400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12103" y="1323820"/>
            <a:ext cx="1568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当前最近距离：</a:t>
            </a:r>
          </a:p>
        </p:txBody>
      </p:sp>
      <p:sp>
        <p:nvSpPr>
          <p:cNvPr id="145" name="文本框 144"/>
          <p:cNvSpPr txBox="1"/>
          <p:nvPr/>
        </p:nvSpPr>
        <p:spPr>
          <a:xfrm>
            <a:off x="7339903" y="1723144"/>
            <a:ext cx="1806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= Dis(PC)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398" y="5530135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8" name="文本框 137"/>
          <p:cNvSpPr txBox="1"/>
          <p:nvPr/>
        </p:nvSpPr>
        <p:spPr>
          <a:xfrm>
            <a:off x="7346176" y="2076194"/>
            <a:ext cx="1762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Cx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右子树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为空，返回</a:t>
            </a:r>
          </a:p>
        </p:txBody>
      </p:sp>
      <p:sp>
        <p:nvSpPr>
          <p:cNvPr id="149" name="文本框 148"/>
          <p:cNvSpPr txBox="1"/>
          <p:nvPr/>
        </p:nvSpPr>
        <p:spPr>
          <a:xfrm>
            <a:off x="7331716" y="4823616"/>
            <a:ext cx="1867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Dis_y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(PB)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cxnSp>
        <p:nvCxnSpPr>
          <p:cNvPr id="126" name="直接连接符 125"/>
          <p:cNvCxnSpPr/>
          <p:nvPr/>
        </p:nvCxnSpPr>
        <p:spPr bwMode="auto">
          <a:xfrm flipH="1">
            <a:off x="4193875" y="2539874"/>
            <a:ext cx="666346" cy="10754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7" name="矩形 126"/>
          <p:cNvSpPr/>
          <p:nvPr/>
        </p:nvSpPr>
        <p:spPr>
          <a:xfrm>
            <a:off x="4173144" y="2109362"/>
            <a:ext cx="639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5" name="圆角矩形 524"/>
          <p:cNvSpPr/>
          <p:nvPr/>
        </p:nvSpPr>
        <p:spPr bwMode="auto">
          <a:xfrm>
            <a:off x="4006431" y="2458477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C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44" name="圆角矩形 143"/>
          <p:cNvSpPr/>
          <p:nvPr/>
        </p:nvSpPr>
        <p:spPr bwMode="auto">
          <a:xfrm>
            <a:off x="4682351" y="2352379"/>
            <a:ext cx="360040" cy="360040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 w="317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lIns="0" tIns="91446" rIns="0" bIns="91446" rtlCol="0" anchor="ctr"/>
          <a:lstStyle/>
          <a:p>
            <a:pPr algn="ctr"/>
            <a:r>
              <a:rPr lang="en-US" altLang="zh-CN" sz="2000" b="1" dirty="0">
                <a:solidFill>
                  <a:srgbClr val="FFFF00"/>
                </a:solidFill>
                <a:latin typeface="Times New Roman" panose="02020603050405020304" pitchFamily="18" charset="0"/>
                <a:ea typeface="黑体" pitchFamily="2" charset="-122"/>
                <a:cs typeface="Times New Roman" panose="02020603050405020304" pitchFamily="18" charset="0"/>
              </a:rPr>
              <a:t>P</a:t>
            </a:r>
            <a:endParaRPr lang="zh-CN" altLang="en-US" sz="2000" b="1" dirty="0">
              <a:solidFill>
                <a:srgbClr val="FFFF00"/>
              </a:solidFill>
              <a:latin typeface="Times New Roman" panose="02020603050405020304" pitchFamily="18" charset="0"/>
              <a:ea typeface="黑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7326362" y="3160344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Dis_x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(PC)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左子树</a:t>
            </a:r>
          </a:p>
        </p:txBody>
      </p:sp>
      <p:pic>
        <p:nvPicPr>
          <p:cNvPr id="131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159" y="6049146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2" name="文本框 131"/>
          <p:cNvSpPr txBox="1"/>
          <p:nvPr/>
        </p:nvSpPr>
        <p:spPr>
          <a:xfrm>
            <a:off x="7276167" y="4014943"/>
            <a:ext cx="1855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&lt;Dis(PA)</a:t>
            </a:r>
          </a:p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回溯到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7330055" y="5678215"/>
            <a:ext cx="1867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节点终结</a:t>
            </a:r>
          </a:p>
        </p:txBody>
      </p:sp>
      <p:pic>
        <p:nvPicPr>
          <p:cNvPr id="139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6569" y="5013188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0" name="Picture 2" descr="http://e.hiphotos.baidu.com/zhidao/wh%3D450%2C600/sign=35a316dc5c6034a829b7b085fe236562/2934349b033b5bb5656cbf2336d3d539b700bcb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925" y="4637050"/>
            <a:ext cx="599661" cy="450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2" name="椭圆 141"/>
          <p:cNvSpPr/>
          <p:nvPr/>
        </p:nvSpPr>
        <p:spPr bwMode="auto">
          <a:xfrm>
            <a:off x="4139952" y="1916832"/>
            <a:ext cx="1326232" cy="1227416"/>
          </a:xfrm>
          <a:prstGeom prst="ellipse">
            <a:avLst/>
          </a:prstGeom>
          <a:noFill/>
          <a:ln w="12700" algn="ctr">
            <a:solidFill>
              <a:srgbClr val="FF0000"/>
            </a:solidFill>
            <a:prstDash val="dash"/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320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50" name="矩形 149"/>
          <p:cNvSpPr/>
          <p:nvPr/>
        </p:nvSpPr>
        <p:spPr>
          <a:xfrm>
            <a:off x="6479796" y="2834527"/>
            <a:ext cx="81894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  <p:sp>
        <p:nvSpPr>
          <p:cNvPr id="156" name="矩形 155"/>
          <p:cNvSpPr/>
          <p:nvPr/>
        </p:nvSpPr>
        <p:spPr>
          <a:xfrm>
            <a:off x="2975578" y="3546168"/>
            <a:ext cx="14157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减枝！</a:t>
            </a:r>
            <a:endParaRPr lang="zh-CN" altLang="en-US" sz="32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903445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" grpId="0"/>
      <p:bldP spid="145" grpId="0"/>
      <p:bldP spid="138" grpId="0"/>
      <p:bldP spid="149" grpId="0"/>
      <p:bldP spid="129" grpId="0"/>
      <p:bldP spid="132" grpId="0"/>
      <p:bldP spid="133" grpId="0"/>
      <p:bldP spid="15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2d-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7249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2d-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树最近邻查询实现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695" y="6424350"/>
            <a:ext cx="8740148" cy="40011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先序遍历，必进入其中一棵子树分支，另一个分支进入与否依垂直距离判断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667986"/>
            <a:ext cx="9468544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void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KdTree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::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TreeNode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*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const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Coordinate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 err="1">
                <a:solidFill>
                  <a:srgbClr val="2B91A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PointStruct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&amp;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(!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return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zh-CN" alt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 err="1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dimension =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% 2;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&lt;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</a:t>
            </a:r>
            <a:r>
              <a:rPr lang="en-US" altLang="zh-CN" dirty="0">
                <a:solidFill>
                  <a:srgbClr val="0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=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.isSmaller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 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  <a:endParaRPr lang="en-US" altLang="zh-CN" dirty="0">
              <a:solidFill>
                <a:srgbClr val="0000FF"/>
              </a:solidFill>
              <a:highlight>
                <a:srgbClr val="FFFFFF"/>
              </a:highlight>
              <a:latin typeface="Consolas" panose="020B0609020204030204" pitchFamily="49" charset="0"/>
              <a:ea typeface="新宋体" panose="02010609030101010101" pitchFamily="49" charset="-122"/>
            </a:endParaRPr>
          </a:p>
          <a:p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else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{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m_pRChild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    </a:t>
            </a:r>
            <a:r>
              <a:rPr lang="en-US" altLang="zh-CN" dirty="0">
                <a:solidFill>
                  <a:srgbClr val="0000FF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if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 &gt;= 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.distance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(dimension,*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))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	 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recurSearch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(</a:t>
            </a:r>
            <a:r>
              <a:rPr lang="en-US" altLang="zh-CN" dirty="0" err="1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pNode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-&gt;</a:t>
            </a:r>
            <a:r>
              <a:rPr lang="en-US" altLang="zh-CN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m_pLChild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depth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+ 1,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point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, </a:t>
            </a:r>
            <a:r>
              <a:rPr lang="en-US" altLang="zh-CN" dirty="0">
                <a:solidFill>
                  <a:srgbClr val="80808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nearest</a:t>
            </a:r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);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    }</a:t>
            </a:r>
          </a:p>
          <a:p>
            <a:r>
              <a:rPr lang="en-US" altLang="zh-CN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  <a:ea typeface="新宋体" panose="02010609030101010101" pitchFamily="49" charset="-122"/>
              </a:rPr>
              <a:t>}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54934" y="3031450"/>
            <a:ext cx="5780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// 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查询过程，即递归中的先序遍历，先访问根节点数据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9552" y="2843584"/>
            <a:ext cx="8496944" cy="513408"/>
          </a:xfrm>
          <a:prstGeom prst="rect">
            <a:avLst/>
          </a:prstGeom>
          <a:noFill/>
          <a:ln w="28575" algn="ctr">
            <a:solidFill>
              <a:srgbClr val="C00000"/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5576" y="4433995"/>
            <a:ext cx="83167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//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分情况进行左右子树的查询与回溯，目标为于左子树则左子树必进入，</a:t>
            </a:r>
            <a:endParaRPr lang="en-US" altLang="zh-CN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右子树视回溯过程的垂直距离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矩形 8"/>
          <p:cNvSpPr/>
          <p:nvPr/>
        </p:nvSpPr>
        <p:spPr bwMode="auto">
          <a:xfrm>
            <a:off x="539552" y="3400782"/>
            <a:ext cx="8496944" cy="1679544"/>
          </a:xfrm>
          <a:prstGeom prst="rect">
            <a:avLst/>
          </a:prstGeom>
          <a:noFill/>
          <a:ln w="28575" algn="ctr">
            <a:solidFill>
              <a:schemeClr val="accent2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91446" tIns="91446" rIns="91446" bIns="91446" rtlCol="0" anchor="ctr"/>
          <a:lstStyle/>
          <a:p>
            <a:pPr algn="ctr"/>
            <a:endParaRPr lang="zh-CN" altLang="en-US" sz="28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pitchFamily="2" charset="-122"/>
              <a:ea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6428560"/>
      </p:ext>
    </p:extLst>
  </p:cSld>
  <p:clrMapOvr>
    <a:masterClrMapping/>
  </p:clrMapOvr>
  <p:transition advTm="157"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  <p:bldP spid="6" grpId="0" animBg="1"/>
      <p:bldP spid="8" grpId="0"/>
      <p:bldP spid="9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130824" y="1144766"/>
            <a:ext cx="8545632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树：多维空间数据划分和搜索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维度越高时，搜索效率越差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可用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Best-Bin-First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，优先级队列）优化搜索速度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树应用于多维数据处理，如图像的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SIFT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特征匹配（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128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维特征）、计算机图形学中的光线跟踪、数据挖掘分类与检索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://img.my.csdn.net/uploads/201211/20/1353404255_246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339975"/>
            <a:ext cx="2160240" cy="2053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6860050" y="6309320"/>
            <a:ext cx="23093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3d-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树（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x,y,z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划分）</a:t>
            </a:r>
            <a:endParaRPr lang="zh-CN" alt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8477614"/>
      </p:ext>
    </p:extLst>
  </p:cSld>
  <p:clrMapOvr>
    <a:masterClrMapping/>
  </p:clrMapOvr>
  <p:transition advTm="157">
    <p:zoom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  <p:sp>
        <p:nvSpPr>
          <p:cNvPr id="124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398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维度越高时，搜索效率越差：原因维度高回溯次数大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为降低回溯次数，限制回溯次数上限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怎样保证在最大回溯次数内找到的最近邻比较接近真实最近邻？ </a:t>
            </a: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优先级队列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核心思想：每分支离目标点距离和相交情况不一</a:t>
            </a:r>
            <a:endParaRPr lang="en-US" altLang="zh-CN" sz="2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7726523"/>
      </p:ext>
    </p:extLst>
  </p:cSld>
  <p:clrMapOvr>
    <a:masterClrMapping/>
  </p:clrMapOvr>
  <p:transition advTm="157">
    <p:zoom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1844824"/>
            <a:ext cx="84081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ACACA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endParaRPr lang="zh-CN" altLang="en-US" b="0" i="0" dirty="0">
              <a:solidFill>
                <a:srgbClr val="ACACAC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546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的当前最近邻点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从根结点开始，将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与中间结点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node(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k,m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进行比较，根据比较结果选择某个树分支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（或称为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Bin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）；并将未被选择的另一个树分支所在的树中位置和它跟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之间的距离一起保存到一个优先级队列中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按照步骤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）的过程，对树分支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进行如上比较和选择，直至访问到叶子结点，然后计算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与叶子结点中保存的数据之间的距离，并记录下最小距离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以及对应的数据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706999719"/>
      </p:ext>
    </p:extLst>
  </p:cSld>
  <p:clrMapOvr>
    <a:masterClrMapping/>
  </p:clrMapOvr>
  <p:transition>
    <p:zoom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0"/>
          <p:cNvSpPr txBox="1">
            <a:spLocks noChangeArrowheads="1"/>
          </p:cNvSpPr>
          <p:nvPr/>
        </p:nvSpPr>
        <p:spPr bwMode="auto">
          <a:xfrm>
            <a:off x="262339" y="1268760"/>
            <a:ext cx="8774157" cy="54630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kd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树的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BBF </a:t>
            </a: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BBF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回溯：已知最大回溯次数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）如果当前回溯的次数小于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，且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不为空，则从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中取出最小距离对应的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，然后按照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步骤访问该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Branch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直至达到叶子结点；计算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与叶子结点中各个数据间距离，如果有比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更小的值，则将该值赋给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，该数据则被认为是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的当前近似最近邻点；</a:t>
            </a:r>
          </a:p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）重复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）步骤，直到回溯次数大于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BTmax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Queue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为空时，查找结束，此时得到的数据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和距离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就是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的近似最近邻点和它们之间的距离。</a:t>
            </a:r>
          </a:p>
          <a:p>
            <a:pPr marL="914400" lvl="1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 err="1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kd</a:t>
            </a: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</a:t>
            </a:r>
          </a:p>
        </p:txBody>
      </p:sp>
    </p:spTree>
    <p:extLst>
      <p:ext uri="{BB962C8B-B14F-4D97-AF65-F5344CB8AC3E}">
        <p14:creationId xmlns:p14="http://schemas.microsoft.com/office/powerpoint/2010/main" val="2056138160"/>
      </p:ext>
    </p:extLst>
  </p:cSld>
  <p:clrMapOvr>
    <a:masterClrMapping/>
  </p:clrMapOvr>
  <p:transition>
    <p:zoom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91880" y="2852936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谢谢！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18938911"/>
      </p:ext>
    </p:extLst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7088" y="85725"/>
            <a:ext cx="7599362" cy="914400"/>
          </a:xfrm>
        </p:spPr>
        <p:txBody>
          <a:bodyPr/>
          <a:lstStyle/>
          <a:p>
            <a:pPr>
              <a:defRPr/>
            </a:pPr>
            <a:r>
              <a:rPr lang="en-US" altLang="zh-CN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dirty="0">
                <a:solidFill>
                  <a:srgbClr val="003366"/>
                </a:solidFill>
                <a:latin typeface="微软雅黑" pitchFamily="34" charset="-122"/>
                <a:ea typeface="微软雅黑" pitchFamily="34" charset="-122"/>
              </a:rPr>
              <a:t>树：背景</a:t>
            </a:r>
          </a:p>
        </p:txBody>
      </p:sp>
      <p:sp>
        <p:nvSpPr>
          <p:cNvPr id="61" name="TextBox 20"/>
          <p:cNvSpPr txBox="1">
            <a:spLocks noChangeArrowheads="1"/>
          </p:cNvSpPr>
          <p:nvPr/>
        </p:nvSpPr>
        <p:spPr bwMode="auto">
          <a:xfrm>
            <a:off x="165718" y="1196752"/>
            <a:ext cx="8712968" cy="4124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lvl="1" indent="-3429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n"/>
              <a:defRPr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分级存储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数据规模的增长远远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2">
              <a:spcAft>
                <a:spcPts val="600"/>
              </a:spcAft>
              <a:buClr>
                <a:srgbClr val="C00000"/>
              </a:buClr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快于存储能力的增长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为何不扩大内存？存储器的容量越大则访问速度越慢，即需要在存储容量及访问速度上做折中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indent="-457200">
              <a:spcAft>
                <a:spcPts val="600"/>
              </a:spcAft>
              <a:buClr>
                <a:srgbClr val="C00000"/>
              </a:buClr>
              <a:buFont typeface="Wingdings" panose="05000000000000000000" pitchFamily="2" charset="2"/>
              <a:buChar char="ü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使用高速缓存策略（分级存储）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静态随机访问存储器（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的高速缓存，是磁盘（硬盘）存取速度的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万倍（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indent="-457200">
              <a:spcAft>
                <a:spcPts val="600"/>
              </a:spcAft>
              <a:buClr>
                <a:srgbClr val="C00000"/>
              </a:buClr>
              <a:buFont typeface="+mj-ea"/>
              <a:buAutoNum type="circleNumDbPlain"/>
              <a:defRPr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动态随机访问存储器（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DRAM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），内存，是磁盘（硬盘）存取速度的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万倍（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2000" b="1" baseline="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4353755"/>
              </p:ext>
            </p:extLst>
          </p:nvPr>
        </p:nvGraphicFramePr>
        <p:xfrm>
          <a:off x="4365345" y="1217540"/>
          <a:ext cx="4513341" cy="134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0928">
                  <a:extLst>
                    <a:ext uri="{9D8B030D-6E8A-4147-A177-3AD203B41FA5}">
                      <a16:colId xmlns:a16="http://schemas.microsoft.com/office/drawing/2014/main" val="2132413027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158459959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1286637127"/>
                    </a:ext>
                  </a:extLst>
                </a:gridCol>
                <a:gridCol w="1008117">
                  <a:extLst>
                    <a:ext uri="{9D8B030D-6E8A-4147-A177-3AD203B41FA5}">
                      <a16:colId xmlns:a16="http://schemas.microsoft.com/office/drawing/2014/main" val="4075200873"/>
                    </a:ext>
                  </a:extLst>
                </a:gridCol>
              </a:tblGrid>
              <a:tr h="16801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年代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数据规模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存储能力（内存）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比值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9337959"/>
                  </a:ext>
                </a:extLst>
              </a:tr>
              <a:tr h="16801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1980’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10MB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1MB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278332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2000’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7724252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2018</a:t>
                      </a: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’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100TB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128GB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1000</a:t>
                      </a:r>
                      <a:endParaRPr lang="zh-CN" altLang="en-US" sz="1600" b="1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732450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" t="9369" r="4885"/>
          <a:stretch/>
        </p:blipFill>
        <p:spPr>
          <a:xfrm>
            <a:off x="4090074" y="5028214"/>
            <a:ext cx="4608512" cy="18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42426"/>
      </p:ext>
    </p:extLst>
  </p:cSld>
  <p:clrMapOvr>
    <a:masterClrMapping/>
  </p:clrMapOvr>
  <p:transition advTm="157">
    <p:zoom/>
  </p:transition>
</p:sld>
</file>

<file path=ppt/theme/theme1.xml><?xml version="1.0" encoding="utf-8"?>
<a:theme xmlns:a="http://schemas.openxmlformats.org/drawingml/2006/main" name="Tsinghua">
  <a:themeElements>
    <a:clrScheme name="Tsinghua 1">
      <a:dk1>
        <a:srgbClr val="000000"/>
      </a:dk1>
      <a:lt1>
        <a:srgbClr val="FFFFFF"/>
      </a:lt1>
      <a:dk2>
        <a:srgbClr val="FFFFFF"/>
      </a:dk2>
      <a:lt2>
        <a:srgbClr val="669999"/>
      </a:lt2>
      <a:accent1>
        <a:srgbClr val="99CCFF"/>
      </a:accent1>
      <a:accent2>
        <a:srgbClr val="9999FF"/>
      </a:accent2>
      <a:accent3>
        <a:srgbClr val="FFFFFF"/>
      </a:accent3>
      <a:accent4>
        <a:srgbClr val="000000"/>
      </a:accent4>
      <a:accent5>
        <a:srgbClr val="CAE2FF"/>
      </a:accent5>
      <a:accent6>
        <a:srgbClr val="8A8AE7"/>
      </a:accent6>
      <a:hlink>
        <a:srgbClr val="996666"/>
      </a:hlink>
      <a:folHlink>
        <a:srgbClr val="6666CC"/>
      </a:folHlink>
    </a:clrScheme>
    <a:fontScheme name="Tsinghua">
      <a:majorFont>
        <a:latin typeface="Arial"/>
        <a:ea typeface="黑体"/>
        <a:cs typeface=""/>
      </a:majorFont>
      <a:minorFont>
        <a:latin typeface="Arial"/>
        <a:ea typeface="幼圆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 w="3175" algn="ctr">
          <a:solidFill>
            <a:schemeClr val="tx1"/>
          </a:solidFill>
          <a:miter lim="800000"/>
          <a:headEnd/>
          <a:tailEnd/>
        </a:ln>
        <a:effectLst>
          <a:outerShdw dist="57150" dir="2700000" algn="ctr" rotWithShape="0">
            <a:srgbClr val="888888">
              <a:alpha val="50000"/>
            </a:srgbClr>
          </a:outerShdw>
        </a:effectLst>
      </a:spPr>
      <a:bodyPr lIns="91446" tIns="91446" rIns="91446" bIns="91446" anchor="ctr"/>
      <a:lstStyle>
        <a:defPPr algn="ctr">
          <a:defRPr sz="2800" smtClean="0">
            <a:solidFill>
              <a:schemeClr val="bg1"/>
            </a:solidFill>
            <a:effectLst>
              <a:outerShdw blurRad="38100" dist="38100" dir="2700000" algn="tl">
                <a:srgbClr val="000000">
                  <a:alpha val="43137"/>
                </a:srgbClr>
              </a:outerShdw>
            </a:effectLst>
            <a:latin typeface="黑体" pitchFamily="2" charset="-122"/>
            <a:ea typeface="黑体" pitchFamily="2" charset="-122"/>
          </a:defRPr>
        </a:defPPr>
      </a:lstStyle>
    </a:spDef>
    <a:lnDef>
      <a:spPr bwMode="auto">
        <a:solidFill>
          <a:schemeClr val="accent1"/>
        </a:solidFill>
        <a:ln w="9525" cap="flat" cmpd="sng" algn="ctr">
          <a:solidFill>
            <a:schemeClr val="tx1"/>
          </a:solidFill>
          <a:prstDash val="sysDash"/>
          <a:round/>
          <a:headEnd type="none"/>
          <a:tailEnd type="arrow"/>
        </a:ln>
        <a:effectLst/>
      </a:spPr>
      <a:bodyPr/>
      <a:lstStyle/>
    </a:lnDef>
  </a:objectDefaults>
  <a:extraClrSchemeLst>
    <a:extraClrScheme>
      <a:clrScheme name="Tsinghua 1">
        <a:dk1>
          <a:srgbClr val="000000"/>
        </a:dk1>
        <a:lt1>
          <a:srgbClr val="FFFFFF"/>
        </a:lt1>
        <a:dk2>
          <a:srgbClr val="FFFFFF"/>
        </a:dk2>
        <a:lt2>
          <a:srgbClr val="669999"/>
        </a:lt2>
        <a:accent1>
          <a:srgbClr val="99CCFF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8A8AE7"/>
        </a:accent6>
        <a:hlink>
          <a:srgbClr val="996666"/>
        </a:hlink>
        <a:folHlink>
          <a:srgbClr val="6666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2">
        <a:dk1>
          <a:srgbClr val="000000"/>
        </a:dk1>
        <a:lt1>
          <a:srgbClr val="FFFFFF"/>
        </a:lt1>
        <a:dk2>
          <a:srgbClr val="FFFFFF"/>
        </a:dk2>
        <a:lt2>
          <a:srgbClr val="817F3F"/>
        </a:lt2>
        <a:accent1>
          <a:srgbClr val="FFCC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8A00"/>
        </a:accent6>
        <a:hlink>
          <a:srgbClr val="996666"/>
        </a:hlink>
        <a:folHlink>
          <a:srgbClr val="C9450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singhua 3">
        <a:dk1>
          <a:srgbClr val="CC6600"/>
        </a:dk1>
        <a:lt1>
          <a:srgbClr val="FFFFFF"/>
        </a:lt1>
        <a:dk2>
          <a:srgbClr val="800000"/>
        </a:dk2>
        <a:lt2>
          <a:srgbClr val="FFFFFF"/>
        </a:lt2>
        <a:accent1>
          <a:srgbClr val="FF6600"/>
        </a:accent1>
        <a:accent2>
          <a:srgbClr val="33CCCC"/>
        </a:accent2>
        <a:accent3>
          <a:srgbClr val="C0AAAA"/>
        </a:accent3>
        <a:accent4>
          <a:srgbClr val="DADADA"/>
        </a:accent4>
        <a:accent5>
          <a:srgbClr val="FFB8AA"/>
        </a:accent5>
        <a:accent6>
          <a:srgbClr val="2DB9B9"/>
        </a:accent6>
        <a:hlink>
          <a:srgbClr val="99FF3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4">
        <a:dk1>
          <a:srgbClr val="993300"/>
        </a:dk1>
        <a:lt1>
          <a:srgbClr val="FFFFFF"/>
        </a:lt1>
        <a:dk2>
          <a:srgbClr val="431A01"/>
        </a:dk2>
        <a:lt2>
          <a:srgbClr val="FFFFFF"/>
        </a:lt2>
        <a:accent1>
          <a:srgbClr val="FFCC00"/>
        </a:accent1>
        <a:accent2>
          <a:srgbClr val="FF9966"/>
        </a:accent2>
        <a:accent3>
          <a:srgbClr val="B0ABAA"/>
        </a:accent3>
        <a:accent4>
          <a:srgbClr val="DADADA"/>
        </a:accent4>
        <a:accent5>
          <a:srgbClr val="FFE2AA"/>
        </a:accent5>
        <a:accent6>
          <a:srgbClr val="E78A5C"/>
        </a:accent6>
        <a:hlink>
          <a:srgbClr val="FF6600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5">
        <a:dk1>
          <a:srgbClr val="75878B"/>
        </a:dk1>
        <a:lt1>
          <a:srgbClr val="FFFFFF"/>
        </a:lt1>
        <a:dk2>
          <a:srgbClr val="260000"/>
        </a:dk2>
        <a:lt2>
          <a:srgbClr val="FFFFFF"/>
        </a:lt2>
        <a:accent1>
          <a:srgbClr val="0099CC"/>
        </a:accent1>
        <a:accent2>
          <a:srgbClr val="FF3300"/>
        </a:accent2>
        <a:accent3>
          <a:srgbClr val="ACAAAA"/>
        </a:accent3>
        <a:accent4>
          <a:srgbClr val="DADADA"/>
        </a:accent4>
        <a:accent5>
          <a:srgbClr val="AACAE2"/>
        </a:accent5>
        <a:accent6>
          <a:srgbClr val="E72D00"/>
        </a:accent6>
        <a:hlink>
          <a:srgbClr val="FFCC00"/>
        </a:hlink>
        <a:folHlink>
          <a:srgbClr val="CC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6">
        <a:dk1>
          <a:srgbClr val="666699"/>
        </a:dk1>
        <a:lt1>
          <a:srgbClr val="FFFFFF"/>
        </a:lt1>
        <a:dk2>
          <a:srgbClr val="000000"/>
        </a:dk2>
        <a:lt2>
          <a:srgbClr val="FFFFFF"/>
        </a:lt2>
        <a:accent1>
          <a:srgbClr val="9966FF"/>
        </a:accent1>
        <a:accent2>
          <a:srgbClr val="99CCFF"/>
        </a:accent2>
        <a:accent3>
          <a:srgbClr val="AAAAAA"/>
        </a:accent3>
        <a:accent4>
          <a:srgbClr val="DADADA"/>
        </a:accent4>
        <a:accent5>
          <a:srgbClr val="CAB8FF"/>
        </a:accent5>
        <a:accent6>
          <a:srgbClr val="8AB9E7"/>
        </a:accent6>
        <a:hlink>
          <a:srgbClr val="FFFFCC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7">
        <a:dk1>
          <a:srgbClr val="666699"/>
        </a:dk1>
        <a:lt1>
          <a:srgbClr val="FFFFFF"/>
        </a:lt1>
        <a:dk2>
          <a:srgbClr val="2A2A40"/>
        </a:dk2>
        <a:lt2>
          <a:srgbClr val="FFFFFF"/>
        </a:lt2>
        <a:accent1>
          <a:srgbClr val="006699"/>
        </a:accent1>
        <a:accent2>
          <a:srgbClr val="CC9900"/>
        </a:accent2>
        <a:accent3>
          <a:srgbClr val="ACACAF"/>
        </a:accent3>
        <a:accent4>
          <a:srgbClr val="DADADA"/>
        </a:accent4>
        <a:accent5>
          <a:srgbClr val="AAB8CA"/>
        </a:accent5>
        <a:accent6>
          <a:srgbClr val="B98A00"/>
        </a:accent6>
        <a:hlink>
          <a:srgbClr val="CC6600"/>
        </a:hlink>
        <a:folHlink>
          <a:srgbClr val="6C948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8">
        <a:dk1>
          <a:srgbClr val="BECBD8"/>
        </a:dk1>
        <a:lt1>
          <a:srgbClr val="FFFFFF"/>
        </a:lt1>
        <a:dk2>
          <a:srgbClr val="2B335B"/>
        </a:dk2>
        <a:lt2>
          <a:srgbClr val="FFFFFF"/>
        </a:lt2>
        <a:accent1>
          <a:srgbClr val="0099CC"/>
        </a:accent1>
        <a:accent2>
          <a:srgbClr val="B5DBE3"/>
        </a:accent2>
        <a:accent3>
          <a:srgbClr val="ACADB5"/>
        </a:accent3>
        <a:accent4>
          <a:srgbClr val="DADADA"/>
        </a:accent4>
        <a:accent5>
          <a:srgbClr val="AACAE2"/>
        </a:accent5>
        <a:accent6>
          <a:srgbClr val="A4C6CE"/>
        </a:accent6>
        <a:hlink>
          <a:srgbClr val="FFCC00"/>
        </a:hlink>
        <a:folHlink>
          <a:srgbClr val="58648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9">
        <a:dk1>
          <a:srgbClr val="3333FF"/>
        </a:dk1>
        <a:lt1>
          <a:srgbClr val="FFFFFF"/>
        </a:lt1>
        <a:dk2>
          <a:srgbClr val="000099"/>
        </a:dk2>
        <a:lt2>
          <a:srgbClr val="FFFFFF"/>
        </a:lt2>
        <a:accent1>
          <a:srgbClr val="339966"/>
        </a:accent1>
        <a:accent2>
          <a:srgbClr val="9999FF"/>
        </a:accent2>
        <a:accent3>
          <a:srgbClr val="AAAACA"/>
        </a:accent3>
        <a:accent4>
          <a:srgbClr val="DADADA"/>
        </a:accent4>
        <a:accent5>
          <a:srgbClr val="ADCAB8"/>
        </a:accent5>
        <a:accent6>
          <a:srgbClr val="8A8AE7"/>
        </a:accent6>
        <a:hlink>
          <a:srgbClr val="FFFF99"/>
        </a:hlink>
        <a:folHlink>
          <a:srgbClr val="17A0D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singhua 10">
        <a:dk1>
          <a:srgbClr val="808000"/>
        </a:dk1>
        <a:lt1>
          <a:srgbClr val="FFFFFF"/>
        </a:lt1>
        <a:dk2>
          <a:srgbClr val="354418"/>
        </a:dk2>
        <a:lt2>
          <a:srgbClr val="FFFFFF"/>
        </a:lt2>
        <a:accent1>
          <a:srgbClr val="60897C"/>
        </a:accent1>
        <a:accent2>
          <a:srgbClr val="99CC00"/>
        </a:accent2>
        <a:accent3>
          <a:srgbClr val="AEB0AB"/>
        </a:accent3>
        <a:accent4>
          <a:srgbClr val="DADADA"/>
        </a:accent4>
        <a:accent5>
          <a:srgbClr val="B6C4BF"/>
        </a:accent5>
        <a:accent6>
          <a:srgbClr val="8AB900"/>
        </a:accent6>
        <a:hlink>
          <a:srgbClr val="CCCC00"/>
        </a:hlink>
        <a:folHlink>
          <a:srgbClr val="6699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清华PPT</Template>
  <TotalTime>29189</TotalTime>
  <Words>10677</Words>
  <Application>Microsoft Office PowerPoint</Application>
  <PresentationFormat>全屏显示(4:3)</PresentationFormat>
  <Paragraphs>2542</Paragraphs>
  <Slides>88</Slides>
  <Notes>84</Notes>
  <HiddenSlides>3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88</vt:i4>
      </vt:variant>
    </vt:vector>
  </HeadingPairs>
  <TitlesOfParts>
    <vt:vector size="104" baseType="lpstr">
      <vt:lpstr>黑体</vt:lpstr>
      <vt:lpstr>楷体_GB2312</vt:lpstr>
      <vt:lpstr>隶书</vt:lpstr>
      <vt:lpstr>宋体</vt:lpstr>
      <vt:lpstr>微软雅黑</vt:lpstr>
      <vt:lpstr>微软雅黑</vt:lpstr>
      <vt:lpstr>Arial</vt:lpstr>
      <vt:lpstr>Arial Black</vt:lpstr>
      <vt:lpstr>Calibri</vt:lpstr>
      <vt:lpstr>Cambria Math</vt:lpstr>
      <vt:lpstr>Consolas</vt:lpstr>
      <vt:lpstr>Courier New</vt:lpstr>
      <vt:lpstr>Tahoma</vt:lpstr>
      <vt:lpstr>Times New Roman</vt:lpstr>
      <vt:lpstr>Wingdings</vt:lpstr>
      <vt:lpstr>Tsinghua</vt:lpstr>
      <vt:lpstr>PowerPoint 演示文稿</vt:lpstr>
      <vt:lpstr>计算机科学中的各种树</vt:lpstr>
      <vt:lpstr>回顾：二叉搜索树概念</vt:lpstr>
      <vt:lpstr>回顾：二叉搜索树的搜索</vt:lpstr>
      <vt:lpstr>回顾：二叉搜索树的搜索实现</vt:lpstr>
      <vt:lpstr>回顾：AVL树</vt:lpstr>
      <vt:lpstr>伸展树：一种平衡二叉搜索树</vt:lpstr>
      <vt:lpstr>伸展树：一种平衡二叉搜索树</vt:lpstr>
      <vt:lpstr>B树：背景</vt:lpstr>
      <vt:lpstr>B树：背景</vt:lpstr>
      <vt:lpstr>B树：背景</vt:lpstr>
      <vt:lpstr>B树：多路平衡查找</vt:lpstr>
      <vt:lpstr>B树：多路平衡查找</vt:lpstr>
      <vt:lpstr>B树：多路平衡查找</vt:lpstr>
      <vt:lpstr>B树：多路平衡查找</vt:lpstr>
      <vt:lpstr>B树：多路平衡查找</vt:lpstr>
      <vt:lpstr>B树题目</vt:lpstr>
      <vt:lpstr>B树题目</vt:lpstr>
      <vt:lpstr>B-树 数据结构</vt:lpstr>
      <vt:lpstr>B-树 数据结构</vt:lpstr>
      <vt:lpstr>B-树：关键码查找</vt:lpstr>
      <vt:lpstr>B-树：关键码查找</vt:lpstr>
      <vt:lpstr>B-树：关键码插入</vt:lpstr>
      <vt:lpstr>B-树：关键码插入</vt:lpstr>
      <vt:lpstr>B-树：关键码插入</vt:lpstr>
      <vt:lpstr>B-树：关键码插入</vt:lpstr>
      <vt:lpstr>B-树：关键码插入</vt:lpstr>
      <vt:lpstr>PowerPoint 演示文稿</vt:lpstr>
      <vt:lpstr>PowerPoint 演示文稿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B-树：关键码删除</vt:lpstr>
      <vt:lpstr>B-树：插入删除验证</vt:lpstr>
      <vt:lpstr>回顾：AVL树平衡化旋转</vt:lpstr>
      <vt:lpstr>回顾：AVL树平衡化旋转</vt:lpstr>
      <vt:lpstr>回顾：AVL树 3+4 组装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回顾：AVL树 删 除</vt:lpstr>
      <vt:lpstr>红黑树：背景</vt:lpstr>
      <vt:lpstr>红黑树：背景</vt:lpstr>
      <vt:lpstr>红黑树：特性</vt:lpstr>
      <vt:lpstr>红黑树：等价性</vt:lpstr>
      <vt:lpstr>红黑树：等价性</vt:lpstr>
      <vt:lpstr>红黑树：平衡性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红黑树：节点插入</vt:lpstr>
      <vt:lpstr>红黑树：节点删除</vt:lpstr>
      <vt:lpstr>总结</vt:lpstr>
      <vt:lpstr>kd-tree</vt:lpstr>
      <vt:lpstr>一维范围查询</vt:lpstr>
      <vt:lpstr>二维范围查询</vt:lpstr>
      <vt:lpstr>一维范围查询</vt:lpstr>
      <vt:lpstr>一维范围查询</vt:lpstr>
      <vt:lpstr>一维范围查询</vt:lpstr>
      <vt:lpstr>一维范围查询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2d-树</vt:lpstr>
      <vt:lpstr>kd-树</vt:lpstr>
      <vt:lpstr>kd-树</vt:lpstr>
      <vt:lpstr>kd-树</vt:lpstr>
      <vt:lpstr>kd-树</vt:lpstr>
      <vt:lpstr>PowerPoint 演示文稿</vt:lpstr>
    </vt:vector>
  </TitlesOfParts>
  <Company>江苏大丰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计算摄像学专题第一讲</dc:title>
  <dc:creator>邹涛</dc:creator>
  <cp:lastModifiedBy>刘 文轩</cp:lastModifiedBy>
  <cp:revision>2656</cp:revision>
  <dcterms:created xsi:type="dcterms:W3CDTF">2011-01-31T10:16:12Z</dcterms:created>
  <dcterms:modified xsi:type="dcterms:W3CDTF">2020-11-23T13:57:15Z</dcterms:modified>
</cp:coreProperties>
</file>